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7"/>
  </p:notesMasterIdLst>
  <p:sldIdLst>
    <p:sldId id="256" r:id="rId2"/>
    <p:sldId id="264" r:id="rId3"/>
    <p:sldId id="285" r:id="rId4"/>
    <p:sldId id="287" r:id="rId5"/>
    <p:sldId id="288" r:id="rId6"/>
    <p:sldId id="281" r:id="rId7"/>
    <p:sldId id="286" r:id="rId8"/>
    <p:sldId id="265" r:id="rId9"/>
    <p:sldId id="283" r:id="rId10"/>
    <p:sldId id="284" r:id="rId11"/>
    <p:sldId id="280" r:id="rId12"/>
    <p:sldId id="289" r:id="rId13"/>
    <p:sldId id="290" r:id="rId14"/>
    <p:sldId id="272" r:id="rId15"/>
    <p:sldId id="271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55" d="100"/>
          <a:sy n="55" d="100"/>
        </p:scale>
        <p:origin x="950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FEE5C-88E7-43EA-8DB5-08C89275D7B5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E861D-4F96-43DA-8FDE-87364325EE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794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8E861D-4F96-43DA-8FDE-87364325EED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148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717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417273-A972-4E7E-961F-539CE1ADD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6E3FC-64A4-471E-AAAC-D6944D6B64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C3233-FE1C-4E9E-AE07-BF4859549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B60E5-7ADB-4F1F-A2BF-310027E262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6EDAF-1A67-4304-84D5-EF73C7FB14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10B1D-2603-4720-8845-5DA99E214B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9CCB9-7335-4AF9-B2B0-A30425B43C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99DD6-219F-4A4F-8D0D-5906DA5078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49BA9-35E8-45A0-A6C8-C4A84D09AE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8E008-DC01-44FA-AFE3-3FB95EAE0E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CFEA5-F8A1-4511-BBB7-D790CC2B04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6147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296" y="5746"/>
                </a:cxn>
                <a:cxn ang="0">
                  <a:pos x="64000" y="32000"/>
                </a:cxn>
                <a:cxn ang="0">
                  <a:pos x="50296" y="58253"/>
                </a:cxn>
                <a:cxn ang="0">
                  <a:pos x="50296" y="58253"/>
                </a:cxn>
                <a:cxn ang="0">
                  <a:pos x="50295" y="58253"/>
                </a:cxn>
                <a:cxn ang="0">
                  <a:pos x="50296" y="58254"/>
                </a:cxn>
                <a:cxn ang="0">
                  <a:pos x="50296" y="5746"/>
                </a:cxn>
                <a:cxn ang="0">
                  <a:pos x="50295" y="5746"/>
                </a:cxn>
                <a:cxn ang="0">
                  <a:pos x="50296" y="5746"/>
                </a:cxn>
              </a:cxnLst>
              <a:rect l="T13" t="T15" r="T17" b="T19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148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077" y="5595"/>
                </a:cxn>
                <a:cxn ang="0">
                  <a:pos x="64000" y="32000"/>
                </a:cxn>
                <a:cxn ang="0">
                  <a:pos x="50077" y="58404"/>
                </a:cxn>
                <a:cxn ang="0">
                  <a:pos x="50077" y="58404"/>
                </a:cxn>
                <a:cxn ang="0">
                  <a:pos x="50076" y="58404"/>
                </a:cxn>
                <a:cxn ang="0">
                  <a:pos x="50077" y="58405"/>
                </a:cxn>
                <a:cxn ang="0">
                  <a:pos x="50077" y="5595"/>
                </a:cxn>
                <a:cxn ang="0">
                  <a:pos x="50076" y="5595"/>
                </a:cxn>
                <a:cxn ang="0">
                  <a:pos x="50077" y="5595"/>
                </a:cxn>
              </a:cxnLst>
              <a:rect l="T13" t="T15" r="T17" b="T19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149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983F0DB-C411-4137-B600-B014702480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ozone.unep.org/new_site/en/montreal_protocol.php" TargetMode="External"/><Relationship Id="rId2" Type="http://schemas.openxmlformats.org/officeDocument/2006/relationships/hyperlink" Target="http://ozone.unep.org/new_site/en/vienna_convention.php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milena.spicanovic@mrt.gov.m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2988" y="1052513"/>
            <a:ext cx="7772400" cy="1470025"/>
          </a:xfrm>
        </p:spPr>
        <p:txBody>
          <a:bodyPr/>
          <a:lstStyle/>
          <a:p>
            <a:pPr algn="ctr" eaLnBrk="1" hangingPunct="1"/>
            <a:r>
              <a:rPr lang="hr-HR" dirty="0" smtClean="0"/>
              <a:t>Klimatske promjene</a:t>
            </a:r>
            <a:r>
              <a:rPr lang="en-US" dirty="0" smtClean="0"/>
              <a:t> 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3284538"/>
            <a:ext cx="6400800" cy="1752600"/>
          </a:xfrm>
        </p:spPr>
        <p:txBody>
          <a:bodyPr/>
          <a:lstStyle/>
          <a:p>
            <a:pPr algn="ctr" eaLnBrk="1" hangingPunct="1"/>
            <a:endParaRPr lang="sr-Latn-CS" sz="2500" dirty="0" smtClean="0"/>
          </a:p>
          <a:p>
            <a:pPr algn="ctr" eaLnBrk="1" hangingPunct="1"/>
            <a:endParaRPr lang="sr-Latn-CS" sz="2500" dirty="0" smtClean="0"/>
          </a:p>
          <a:p>
            <a:pPr algn="ctr" eaLnBrk="1" hangingPunct="1"/>
            <a:r>
              <a:rPr lang="hr-HR" sz="2500" dirty="0" smtClean="0"/>
              <a:t>Milena Spičanović</a:t>
            </a:r>
            <a:endParaRPr lang="sr-Latn-CS" sz="2500" dirty="0" smtClean="0"/>
          </a:p>
          <a:p>
            <a:pPr algn="ctr" eaLnBrk="1" hangingPunct="1"/>
            <a:r>
              <a:rPr lang="sr-Latn-CS" sz="2500" dirty="0" smtClean="0"/>
              <a:t>Ministarstvo održivog razvoja i turizma</a:t>
            </a:r>
            <a:endParaRPr lang="en-US" sz="2500" dirty="0" smtClean="0"/>
          </a:p>
        </p:txBody>
      </p:sp>
      <p:pic>
        <p:nvPicPr>
          <p:cNvPr id="8" name="Picture 9" descr="Integracije"/>
          <p:cNvPicPr>
            <a:picLocks noChangeAspect="1" noChangeArrowheads="1"/>
          </p:cNvPicPr>
          <p:nvPr/>
        </p:nvPicPr>
        <p:blipFill>
          <a:blip r:embed="rId2" cstate="print"/>
          <a:srcRect l="35887" r="40700" b="49779"/>
          <a:stretch>
            <a:fillRect/>
          </a:stretch>
        </p:blipFill>
        <p:spPr bwMode="auto">
          <a:xfrm>
            <a:off x="3923928" y="2924944"/>
            <a:ext cx="144913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Planovi na globalnom nivou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Peti izvještaj IPCC-a </a:t>
            </a:r>
            <a:r>
              <a:rPr lang="hr-HR" sz="1800" dirty="0" smtClean="0"/>
              <a:t>(</a:t>
            </a:r>
            <a:r>
              <a:rPr lang="en-US" sz="1800" dirty="0" smtClean="0"/>
              <a:t>Intergovernmental Panel on Climate Change</a:t>
            </a:r>
            <a:r>
              <a:rPr lang="hr-HR" sz="1800" dirty="0" smtClean="0"/>
              <a:t>)</a:t>
            </a:r>
          </a:p>
          <a:p>
            <a:r>
              <a:rPr lang="hr-HR" dirty="0" smtClean="0"/>
              <a:t>Pregovori o Novom sporazumu u Parizu 2015. godine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1800" dirty="0" smtClean="0">
                <a:hlinkClick r:id="rId2"/>
              </a:rPr>
              <a:t>Bečka</a:t>
            </a:r>
            <a:r>
              <a:rPr lang="pl-PL" sz="1800" dirty="0" smtClean="0">
                <a:hlinkClick r:id="rId3"/>
              </a:rPr>
              <a:t> konvencija o zaštiti ozonskog omotača i Montrealski Protokol o supstancama koje oštećuju ozonski omotač </a:t>
            </a:r>
            <a:r>
              <a:rPr lang="pl-PL" sz="1800" dirty="0" smtClean="0"/>
              <a:t>posvećeni su zaštiti ozonskog sloja koji štiti Zemlju od štetnih zračenja</a:t>
            </a:r>
          </a:p>
          <a:p>
            <a:r>
              <a:rPr lang="pl-PL" sz="1800" dirty="0" smtClean="0"/>
              <a:t>Sa 197 članica ova 2 Sporazuma su najšire zastupljeni međunarodni sporazumi u istoriji Ujedinjenih nacija i do sada se njihovom primjenom postiglo globalno smanjenje potrošnje kontrolisanih supstanci koje oštećuju ozonski omotač za 98% </a:t>
            </a:r>
            <a:endParaRPr lang="en-US" sz="1800" dirty="0" smtClean="0"/>
          </a:p>
          <a:p>
            <a:pPr>
              <a:buNone/>
            </a:pPr>
            <a:endParaRPr lang="hr-HR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hr-HR" dirty="0" smtClean="0"/>
              <a:t>Zaštita ozonskog omotača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Uticaj klimatskih promjena na Crnu Goru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	Iako je Crna Gora mali emiter GHG gasova, uticaj klimatskih promjena može biti vrlo značajan</a:t>
            </a:r>
          </a:p>
          <a:p>
            <a:r>
              <a:rPr lang="hr-HR" dirty="0" smtClean="0"/>
              <a:t>Zemlje Mediterana</a:t>
            </a:r>
          </a:p>
          <a:p>
            <a:r>
              <a:rPr lang="hr-HR" dirty="0" smtClean="0"/>
              <a:t>Suše</a:t>
            </a:r>
          </a:p>
          <a:p>
            <a:r>
              <a:rPr lang="hr-HR" dirty="0" smtClean="0"/>
              <a:t>Poplave</a:t>
            </a:r>
          </a:p>
          <a:p>
            <a:r>
              <a:rPr lang="hr-HR" dirty="0" smtClean="0"/>
              <a:t>Toplotni talasi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1259632" y="1772816"/>
            <a:ext cx="7385620" cy="4402832"/>
          </a:xfrm>
        </p:spPr>
        <p:txBody>
          <a:bodyPr/>
          <a:lstStyle/>
          <a:p>
            <a:r>
              <a:rPr lang="sr-Latn-CS" sz="1600" dirty="0" smtClean="0"/>
              <a:t>Šume zauzimaju 69,7 % teritorije Crne Gore</a:t>
            </a:r>
          </a:p>
          <a:p>
            <a:r>
              <a:rPr lang="sr-Latn-CS" sz="1600" dirty="0" smtClean="0"/>
              <a:t>Da bi se preduprijedile ili umanjile štetne posljedice klimatskih promjena, neophodno je prirodno obnavljanje šumskog fonda, povećanje površine pod šumama, očuvanje i unapređenje biodiverziteta u šumskim ekosistemima</a:t>
            </a:r>
          </a:p>
          <a:p>
            <a:pPr>
              <a:buNone/>
            </a:pPr>
            <a:r>
              <a:rPr lang="sr-Latn-CS" sz="1600" dirty="0" smtClean="0"/>
              <a:t>     Pored izvora gasova sa efektom staklene bašte koji mogu biti antropogeni i prirodni, ukupna emisija računa se tako što se oduzimaju takozvani “ponori” emisija, t.j absorbenti koji zadržavaju određenu količinu emitovanih gasova</a:t>
            </a:r>
          </a:p>
          <a:p>
            <a:pPr>
              <a:buNone/>
            </a:pPr>
            <a:endParaRPr lang="sr-Latn-CS" sz="1600" dirty="0" smtClean="0"/>
          </a:p>
          <a:p>
            <a:pPr>
              <a:buNone/>
            </a:pPr>
            <a:r>
              <a:rPr lang="sr-Latn-CS" sz="1600" dirty="0" smtClean="0"/>
              <a:t>     Pošumljavanje je najefektnija mjera povećanja ponora emisija sa efektom staklene bašte</a:t>
            </a:r>
          </a:p>
          <a:p>
            <a:pPr>
              <a:buNone/>
            </a:pPr>
            <a:endParaRPr lang="sr-Latn-CS" sz="1600" dirty="0" smtClean="0"/>
          </a:p>
          <a:p>
            <a:r>
              <a:rPr lang="sr-Latn-CS" sz="1600" dirty="0" smtClean="0"/>
              <a:t>Uticaj “ponora” može predstavljati polugu za ravnotežu negetivnih efekata izvora emisija</a:t>
            </a:r>
            <a:endParaRPr lang="en-US" sz="1600" dirty="0" smtClean="0"/>
          </a:p>
          <a:p>
            <a:endParaRPr lang="sr-Latn-CS" sz="1600" dirty="0" smtClean="0"/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hr-HR" dirty="0" smtClean="0"/>
              <a:t>Šume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dirty="0" err="1" smtClean="0"/>
              <a:t>Št</a:t>
            </a:r>
            <a:r>
              <a:rPr lang="en-US" sz="3200" b="1" dirty="0" err="1"/>
              <a:t>a</a:t>
            </a:r>
            <a:r>
              <a:rPr lang="en-US" sz="3200" b="1" dirty="0" smtClean="0"/>
              <a:t> </a:t>
            </a:r>
            <a:r>
              <a:rPr lang="sr-Latn-CS" sz="3200" b="1" dirty="0" smtClean="0"/>
              <a:t>svako od nas </a:t>
            </a:r>
            <a:r>
              <a:rPr lang="en-US" sz="3200" b="1" dirty="0" err="1" smtClean="0"/>
              <a:t>može</a:t>
            </a:r>
            <a:r>
              <a:rPr lang="en-US" sz="3200" b="1" dirty="0" smtClean="0"/>
              <a:t> da </a:t>
            </a:r>
            <a:r>
              <a:rPr lang="en-US" sz="3200" b="1" dirty="0" err="1" smtClean="0"/>
              <a:t>učini</a:t>
            </a:r>
            <a:r>
              <a:rPr lang="en-US" sz="3200" b="1" dirty="0" smtClean="0"/>
              <a:t>?</a:t>
            </a:r>
            <a:br>
              <a:rPr lang="en-US" sz="3200" b="1" dirty="0" smtClean="0"/>
            </a:br>
            <a:endParaRPr lang="en-US" sz="3200" b="1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5875" y="1571625"/>
            <a:ext cx="7313613" cy="4114800"/>
          </a:xfrm>
        </p:spPr>
        <p:txBody>
          <a:bodyPr/>
          <a:lstStyle/>
          <a:p>
            <a:pPr eaLnBrk="1" hangingPunct="1"/>
            <a:r>
              <a:rPr lang="sr-Latn-CS" sz="2000" dirty="0" smtClean="0"/>
              <a:t>S</a:t>
            </a:r>
            <a:r>
              <a:rPr lang="en-US" sz="2000" dirty="0" err="1" smtClean="0"/>
              <a:t>manjimo</a:t>
            </a:r>
            <a:r>
              <a:rPr lang="en-US" sz="2000" dirty="0" smtClean="0"/>
              <a:t> </a:t>
            </a:r>
            <a:r>
              <a:rPr lang="en-US" sz="2000" dirty="0" err="1" smtClean="0"/>
              <a:t>emisije</a:t>
            </a:r>
            <a:r>
              <a:rPr lang="en-US" sz="2000" dirty="0" smtClean="0"/>
              <a:t> </a:t>
            </a:r>
            <a:r>
              <a:rPr lang="en-US" sz="2000" dirty="0" err="1" smtClean="0"/>
              <a:t>gasova</a:t>
            </a:r>
            <a:r>
              <a:rPr lang="en-US" sz="2000" dirty="0" smtClean="0"/>
              <a:t> </a:t>
            </a:r>
            <a:r>
              <a:rPr lang="en-US" sz="2000" dirty="0" err="1" smtClean="0"/>
              <a:t>koji</a:t>
            </a:r>
            <a:r>
              <a:rPr lang="en-US" sz="2000" dirty="0" smtClean="0"/>
              <a:t> </a:t>
            </a:r>
            <a:r>
              <a:rPr lang="en-US" sz="2000" dirty="0" err="1" smtClean="0"/>
              <a:t>pojačavaju</a:t>
            </a:r>
            <a:r>
              <a:rPr lang="en-US" sz="2000" dirty="0" smtClean="0"/>
              <a:t> </a:t>
            </a:r>
            <a:r>
              <a:rPr lang="en-US" sz="2000" dirty="0" err="1" smtClean="0"/>
              <a:t>efekat</a:t>
            </a:r>
            <a:r>
              <a:rPr lang="en-US" sz="2000" dirty="0" smtClean="0"/>
              <a:t> </a:t>
            </a:r>
            <a:r>
              <a:rPr lang="en-US" sz="2000" dirty="0" err="1" smtClean="0"/>
              <a:t>staklene</a:t>
            </a:r>
            <a:r>
              <a:rPr lang="en-US" sz="2000" dirty="0" smtClean="0"/>
              <a:t> </a:t>
            </a:r>
            <a:r>
              <a:rPr lang="en-US" sz="2000" dirty="0" err="1" smtClean="0"/>
              <a:t>bašte</a:t>
            </a:r>
            <a:r>
              <a:rPr lang="sr-Latn-CS" sz="2000" dirty="0" smtClean="0"/>
              <a:t> </a:t>
            </a:r>
            <a:r>
              <a:rPr lang="en-US" sz="2000" dirty="0" err="1" smtClean="0"/>
              <a:t>štednjom</a:t>
            </a:r>
            <a:r>
              <a:rPr lang="en-US" sz="2000" dirty="0" smtClean="0"/>
              <a:t> </a:t>
            </a:r>
            <a:r>
              <a:rPr lang="en-US" sz="2000" dirty="0" err="1" smtClean="0"/>
              <a:t>energije</a:t>
            </a:r>
            <a:endParaRPr lang="sr-Latn-CS" sz="2000" dirty="0" smtClean="0"/>
          </a:p>
          <a:p>
            <a:pPr eaLnBrk="1" hangingPunct="1"/>
            <a:r>
              <a:rPr lang="sr-Latn-CS" sz="2000" dirty="0" smtClean="0"/>
              <a:t>Podržimo</a:t>
            </a:r>
            <a:r>
              <a:rPr lang="en-US" sz="2000" dirty="0" smtClean="0"/>
              <a:t> </a:t>
            </a:r>
            <a:r>
              <a:rPr lang="sr-Latn-CS" sz="2000" dirty="0" smtClean="0"/>
              <a:t>upotrebu </a:t>
            </a:r>
            <a:r>
              <a:rPr lang="en-US" sz="2000" dirty="0" err="1" smtClean="0"/>
              <a:t>čistij</a:t>
            </a:r>
            <a:r>
              <a:rPr lang="sr-Latn-CS" sz="2000" dirty="0" smtClean="0"/>
              <a:t>ih</a:t>
            </a:r>
            <a:r>
              <a:rPr lang="en-US" sz="2000" dirty="0" smtClean="0"/>
              <a:t>, </a:t>
            </a:r>
            <a:r>
              <a:rPr lang="en-US" sz="2000" dirty="0" err="1" smtClean="0"/>
              <a:t>obnovljiv</a:t>
            </a:r>
            <a:r>
              <a:rPr lang="sr-Latn-CS" sz="2000" dirty="0" smtClean="0"/>
              <a:t>ih</a:t>
            </a:r>
            <a:r>
              <a:rPr lang="en-US" sz="2000" dirty="0" smtClean="0"/>
              <a:t> </a:t>
            </a:r>
            <a:r>
              <a:rPr lang="en-US" sz="2000" dirty="0" err="1" smtClean="0"/>
              <a:t>izvor</a:t>
            </a:r>
            <a:r>
              <a:rPr lang="sr-Latn-CS" sz="2000" dirty="0" smtClean="0"/>
              <a:t>a</a:t>
            </a:r>
            <a:r>
              <a:rPr lang="en-US" sz="2000" dirty="0" smtClean="0"/>
              <a:t> </a:t>
            </a:r>
            <a:r>
              <a:rPr lang="en-US" sz="2000" dirty="0" err="1" smtClean="0"/>
              <a:t>energije</a:t>
            </a:r>
            <a:r>
              <a:rPr lang="en-US" sz="2000" dirty="0" smtClean="0"/>
              <a:t>, </a:t>
            </a:r>
            <a:r>
              <a:rPr lang="en-US" sz="2000" dirty="0" err="1" smtClean="0"/>
              <a:t>kao</a:t>
            </a:r>
            <a:r>
              <a:rPr lang="en-US" sz="2000" dirty="0" smtClean="0"/>
              <a:t> </a:t>
            </a:r>
            <a:r>
              <a:rPr lang="en-US" sz="2000" dirty="0" err="1" smtClean="0"/>
              <a:t>što</a:t>
            </a:r>
            <a:r>
              <a:rPr lang="en-US" sz="2000" dirty="0" smtClean="0"/>
              <a:t> </a:t>
            </a:r>
            <a:r>
              <a:rPr lang="sr-Latn-CS" sz="2000" dirty="0" smtClean="0"/>
              <a:t>su </a:t>
            </a:r>
            <a:r>
              <a:rPr lang="en-US" sz="2000" dirty="0" smtClean="0"/>
              <a:t>v</a:t>
            </a:r>
            <a:r>
              <a:rPr lang="sr-Latn-CS" sz="2000" dirty="0" smtClean="0"/>
              <a:t>j</a:t>
            </a:r>
            <a:r>
              <a:rPr lang="en-US" sz="2000" dirty="0" err="1" smtClean="0"/>
              <a:t>etar</a:t>
            </a:r>
            <a:r>
              <a:rPr lang="en-US" sz="2000" dirty="0" smtClean="0"/>
              <a:t>, </a:t>
            </a:r>
            <a:r>
              <a:rPr lang="en-US" sz="2000" dirty="0" err="1" smtClean="0"/>
              <a:t>sunce</a:t>
            </a:r>
            <a:r>
              <a:rPr lang="en-US" sz="2000" dirty="0" smtClean="0"/>
              <a:t> i </a:t>
            </a:r>
            <a:r>
              <a:rPr lang="en-US" sz="2000" dirty="0" err="1" smtClean="0"/>
              <a:t>voda</a:t>
            </a:r>
            <a:endParaRPr lang="sr-Latn-CS" sz="2000" dirty="0" smtClean="0"/>
          </a:p>
          <a:p>
            <a:pPr eaLnBrk="1" hangingPunct="1"/>
            <a:r>
              <a:rPr lang="en-US" sz="2000" dirty="0" err="1" smtClean="0"/>
              <a:t>Biomasa</a:t>
            </a:r>
            <a:r>
              <a:rPr lang="en-US" sz="2000" dirty="0" smtClean="0"/>
              <a:t> </a:t>
            </a:r>
            <a:r>
              <a:rPr lang="en-US" sz="2000" dirty="0" err="1" smtClean="0"/>
              <a:t>koja</a:t>
            </a:r>
            <a:r>
              <a:rPr lang="en-US" sz="2000" dirty="0" smtClean="0"/>
              <a:t> se </a:t>
            </a:r>
            <a:r>
              <a:rPr lang="en-US" sz="2000" dirty="0" err="1" smtClean="0"/>
              <a:t>stvara</a:t>
            </a:r>
            <a:r>
              <a:rPr lang="en-US" sz="2000" dirty="0" smtClean="0"/>
              <a:t> u </a:t>
            </a:r>
            <a:r>
              <a:rPr lang="en-US" sz="2000" dirty="0" err="1" smtClean="0"/>
              <a:t>našim</a:t>
            </a:r>
            <a:r>
              <a:rPr lang="en-US" sz="2000" dirty="0" smtClean="0"/>
              <a:t> </a:t>
            </a:r>
            <a:r>
              <a:rPr lang="en-US" sz="2000" dirty="0" err="1" smtClean="0"/>
              <a:t>šumama</a:t>
            </a:r>
            <a:r>
              <a:rPr lang="en-US" sz="2000" dirty="0" smtClean="0"/>
              <a:t> i </a:t>
            </a:r>
            <a:r>
              <a:rPr lang="en-US" sz="2000" dirty="0" err="1" smtClean="0"/>
              <a:t>poljoprivrednom</a:t>
            </a:r>
            <a:r>
              <a:rPr lang="en-US" sz="2000" dirty="0" smtClean="0"/>
              <a:t> </a:t>
            </a:r>
            <a:r>
              <a:rPr lang="en-US" sz="2000" dirty="0" err="1" smtClean="0"/>
              <a:t>zemljištu</a:t>
            </a:r>
            <a:r>
              <a:rPr lang="en-US" sz="2000" dirty="0" smtClean="0"/>
              <a:t> </a:t>
            </a:r>
            <a:r>
              <a:rPr lang="en-US" sz="2000" dirty="0" err="1" smtClean="0"/>
              <a:t>takođe</a:t>
            </a:r>
            <a:r>
              <a:rPr lang="en-US" sz="2000" dirty="0" smtClean="0"/>
              <a:t> je </a:t>
            </a:r>
            <a:r>
              <a:rPr lang="en-US" sz="2000" dirty="0" err="1" smtClean="0"/>
              <a:t>vrlo</a:t>
            </a:r>
            <a:r>
              <a:rPr lang="en-US" sz="2000" dirty="0" smtClean="0"/>
              <a:t> </a:t>
            </a:r>
            <a:r>
              <a:rPr lang="en-US" sz="2000" dirty="0" err="1" smtClean="0"/>
              <a:t>pogodna</a:t>
            </a:r>
            <a:r>
              <a:rPr lang="en-US" sz="2000" dirty="0" smtClean="0"/>
              <a:t> za </a:t>
            </a:r>
            <a:r>
              <a:rPr lang="en-US" sz="2000" dirty="0" err="1" smtClean="0"/>
              <a:t>proizvodnju</a:t>
            </a:r>
            <a:r>
              <a:rPr lang="en-US" sz="2000" dirty="0" smtClean="0"/>
              <a:t> </a:t>
            </a:r>
            <a:r>
              <a:rPr lang="en-US" sz="2000" dirty="0" err="1" smtClean="0"/>
              <a:t>energije</a:t>
            </a:r>
            <a:endParaRPr lang="sr-Latn-CS" sz="2000" dirty="0" smtClean="0"/>
          </a:p>
          <a:p>
            <a:pPr eaLnBrk="1" hangingPunct="1"/>
            <a:r>
              <a:rPr lang="sr-Latn-CS" sz="2000" dirty="0" smtClean="0"/>
              <a:t>Podržimo održivi saobraćaj, čista goriva, zdrave stilove života</a:t>
            </a:r>
          </a:p>
          <a:p>
            <a:pPr eaLnBrk="1" hangingPunct="1"/>
            <a:r>
              <a:rPr lang="sr-Latn-CS" sz="2000" dirty="0" smtClean="0"/>
              <a:t>Kupujmo lokalne proizvode</a:t>
            </a:r>
          </a:p>
          <a:p>
            <a:pPr eaLnBrk="1" hangingPunct="1"/>
            <a:r>
              <a:rPr lang="sr-Latn-CS" sz="2000" dirty="0" smtClean="0"/>
              <a:t>Zaštitimo životnu sredinu</a:t>
            </a:r>
          </a:p>
          <a:p>
            <a:pPr eaLnBrk="1" hangingPunct="1">
              <a:buNone/>
            </a:pPr>
            <a:endParaRPr lang="sr-Latn-CS" sz="2000" dirty="0" smtClean="0"/>
          </a:p>
          <a:p>
            <a:pPr eaLnBrk="1" hangingPunct="1">
              <a:buFont typeface="Wingdings" pitchFamily="2" charset="2"/>
              <a:buNone/>
            </a:pPr>
            <a:endParaRPr lang="sr-Latn-CS" sz="25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7813" y="2060849"/>
            <a:ext cx="7313612" cy="151216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sr-Latn-CS" sz="5400" dirty="0" smtClean="0">
                <a:solidFill>
                  <a:srgbClr val="008080"/>
                </a:solidFill>
                <a:latin typeface="Monotype Corsiva" pitchFamily="66" charset="0"/>
              </a:rPr>
              <a:t>Hvala na pažnji</a:t>
            </a:r>
            <a:endParaRPr lang="en-US" sz="5400" dirty="0" smtClean="0">
              <a:solidFill>
                <a:srgbClr val="008080"/>
              </a:solidFill>
              <a:latin typeface="Monotype Corsiva" pitchFamily="66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475656" y="3573016"/>
            <a:ext cx="731361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endParaRPr lang="sr-Latn-CS" u="sng" kern="0" dirty="0" smtClean="0">
              <a:solidFill>
                <a:srgbClr val="008080"/>
              </a:solidFill>
              <a:latin typeface="+mn-lt"/>
              <a:hlinkClick r:id="rId3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endParaRPr lang="sr-Latn-CS" u="sng" kern="0" dirty="0" smtClean="0">
              <a:solidFill>
                <a:srgbClr val="008080"/>
              </a:solidFill>
              <a:latin typeface="+mn-lt"/>
              <a:hlinkClick r:id="rId3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endParaRPr lang="sr-Latn-CS" u="sng" kern="0" dirty="0" smtClean="0">
              <a:solidFill>
                <a:srgbClr val="008080"/>
              </a:solidFill>
              <a:latin typeface="+mn-lt"/>
              <a:hlinkClick r:id="rId3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sr-Latn-CS" u="sng" kern="0" dirty="0" smtClean="0">
                <a:solidFill>
                  <a:srgbClr val="008080"/>
                </a:solidFill>
                <a:latin typeface="+mn-lt"/>
                <a:hlinkClick r:id="rId3"/>
              </a:rPr>
              <a:t>milena.spicanovic@mrt.gov.me</a:t>
            </a:r>
            <a:endParaRPr lang="sr-Latn-CS" u="sng" kern="0" dirty="0" smtClean="0">
              <a:solidFill>
                <a:srgbClr val="00808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350" y="1557338"/>
            <a:ext cx="7313613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200" dirty="0" smtClean="0"/>
          </a:p>
          <a:p>
            <a:pPr eaLnBrk="1" hangingPunct="1">
              <a:lnSpc>
                <a:spcPct val="80000"/>
              </a:lnSpc>
            </a:pPr>
            <a:r>
              <a:rPr lang="nb-NO" sz="2200" dirty="0" smtClean="0"/>
              <a:t>Crna Gora je sukcesijom potvrdila Okvirnu konvenciju Ujedinjenih nacija o klimatskim promjenama (UNFCCC) 2006. godine, neposredno nakon sticanja nezavisnosti</a:t>
            </a:r>
            <a:endParaRPr lang="hr-HR" sz="2200" dirty="0" smtClean="0"/>
          </a:p>
          <a:p>
            <a:pPr eaLnBrk="1" hangingPunct="1">
              <a:lnSpc>
                <a:spcPct val="80000"/>
              </a:lnSpc>
            </a:pPr>
            <a:endParaRPr lang="hr-HR" sz="2200" dirty="0" smtClean="0"/>
          </a:p>
          <a:p>
            <a:pPr eaLnBrk="1" hangingPunct="1">
              <a:lnSpc>
                <a:spcPct val="80000"/>
              </a:lnSpc>
            </a:pPr>
            <a:r>
              <a:rPr lang="hr-HR" sz="2200" dirty="0" smtClean="0"/>
              <a:t>2007. godine Crna Gora je ratifikovala Kjoto Protokol</a:t>
            </a:r>
          </a:p>
          <a:p>
            <a:pPr eaLnBrk="1" hangingPunct="1">
              <a:lnSpc>
                <a:spcPct val="80000"/>
              </a:lnSpc>
              <a:buNone/>
            </a:pPr>
            <a:endParaRPr lang="nb-NO" sz="2200" dirty="0" smtClean="0"/>
          </a:p>
          <a:p>
            <a:pPr eaLnBrk="1" hangingPunct="1">
              <a:lnSpc>
                <a:spcPct val="80000"/>
              </a:lnSpc>
            </a:pPr>
            <a:r>
              <a:rPr lang="en-US" sz="2200" dirty="0" smtClean="0"/>
              <a:t>Kao </a:t>
            </a:r>
            <a:r>
              <a:rPr lang="en-US" sz="2200" dirty="0" err="1" smtClean="0"/>
              <a:t>zemlja</a:t>
            </a:r>
            <a:r>
              <a:rPr lang="en-US" sz="2200" dirty="0" smtClean="0"/>
              <a:t> u </a:t>
            </a:r>
            <a:r>
              <a:rPr lang="en-US" sz="2200" dirty="0" err="1" smtClean="0"/>
              <a:t>razvoju</a:t>
            </a:r>
            <a:r>
              <a:rPr lang="en-US" sz="2200" dirty="0" smtClean="0"/>
              <a:t>, </a:t>
            </a:r>
            <a:r>
              <a:rPr lang="en-US" sz="2200" dirty="0" err="1" smtClean="0"/>
              <a:t>Crna</a:t>
            </a:r>
            <a:r>
              <a:rPr lang="en-US" sz="2200" dirty="0" smtClean="0"/>
              <a:t> Gora je </a:t>
            </a:r>
            <a:r>
              <a:rPr lang="sr-Latn-CS" sz="2200" dirty="0" smtClean="0"/>
              <a:t>članica Konvencije van Aneksa 1 i članica Aneksa B Kjoto Protokola, što praktično znači da nema obaveze kvantifikovanog smanjenja emisija i da su obaveze izvještavanja o emisijama gasova sa efektom staklene bašte znatno manjeg obima  </a:t>
            </a:r>
            <a:r>
              <a:rPr lang="en-US" sz="2200" dirty="0" smtClean="0"/>
              <a:t> </a:t>
            </a:r>
            <a:endParaRPr lang="sr-Latn-CS" sz="2200" dirty="0" smtClean="0"/>
          </a:p>
          <a:p>
            <a:pPr eaLnBrk="1" hangingPunct="1">
              <a:lnSpc>
                <a:spcPct val="80000"/>
              </a:lnSpc>
            </a:pPr>
            <a:endParaRPr lang="sr-Latn-CS" sz="22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sr-Latn-CS" sz="2200" dirty="0" smtClean="0"/>
          </a:p>
          <a:p>
            <a:pPr eaLnBrk="1" hangingPunct="1">
              <a:lnSpc>
                <a:spcPct val="80000"/>
              </a:lnSpc>
            </a:pPr>
            <a:endParaRPr lang="nb-NO" sz="2200" dirty="0" smtClean="0"/>
          </a:p>
          <a:p>
            <a:pPr eaLnBrk="1" hangingPunct="1">
              <a:lnSpc>
                <a:spcPct val="80000"/>
              </a:lnSpc>
            </a:pPr>
            <a:endParaRPr lang="nb-NO" sz="2200" dirty="0" smtClean="0"/>
          </a:p>
        </p:txBody>
      </p:sp>
      <p:sp>
        <p:nvSpPr>
          <p:cNvPr id="4099" name="Rectangle 6"/>
          <p:cNvSpPr>
            <a:spLocks noGrp="1" noChangeArrowheads="1"/>
          </p:cNvSpPr>
          <p:nvPr>
            <p:ph type="title"/>
          </p:nvPr>
        </p:nvSpPr>
        <p:spPr>
          <a:xfrm>
            <a:off x="1331913" y="333375"/>
            <a:ext cx="7313612" cy="1143000"/>
          </a:xfrm>
          <a:noFill/>
        </p:spPr>
        <p:txBody>
          <a:bodyPr/>
          <a:lstStyle/>
          <a:p>
            <a:pPr algn="r" eaLnBrk="1" hangingPunct="1"/>
            <a:r>
              <a:rPr lang="sr-Latn-CS" smtClean="0"/>
              <a:t>Međunarodni pravni okvir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Cilj UNFCCC i Kjoto protokola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sz="1600" dirty="0" err="1" smtClean="0"/>
              <a:t>Osnovni</a:t>
            </a:r>
            <a:r>
              <a:rPr lang="en-GB" sz="1600" dirty="0" smtClean="0"/>
              <a:t> </a:t>
            </a:r>
            <a:r>
              <a:rPr lang="en-GB" sz="1600" dirty="0" err="1" smtClean="0"/>
              <a:t>cilj</a:t>
            </a:r>
            <a:r>
              <a:rPr lang="en-GB" sz="1600" dirty="0" smtClean="0"/>
              <a:t> </a:t>
            </a:r>
            <a:r>
              <a:rPr lang="en-GB" sz="1600" dirty="0" err="1" smtClean="0"/>
              <a:t>Konvencije</a:t>
            </a:r>
            <a:r>
              <a:rPr lang="en-GB" sz="1600" dirty="0" smtClean="0"/>
              <a:t> je </a:t>
            </a:r>
            <a:r>
              <a:rPr lang="en-GB" sz="1600" dirty="0" err="1" smtClean="0"/>
              <a:t>da</a:t>
            </a:r>
            <a:r>
              <a:rPr lang="en-GB" sz="1600" dirty="0" smtClean="0"/>
              <a:t> se </a:t>
            </a:r>
            <a:r>
              <a:rPr lang="en-GB" sz="1600" dirty="0" err="1" smtClean="0"/>
              <a:t>smanje</a:t>
            </a:r>
            <a:r>
              <a:rPr lang="en-GB" sz="1600" dirty="0" smtClean="0"/>
              <a:t> </a:t>
            </a:r>
            <a:r>
              <a:rPr lang="en-GB" sz="1600" dirty="0" err="1" smtClean="0"/>
              <a:t>emisije</a:t>
            </a:r>
            <a:r>
              <a:rPr lang="en-GB" sz="1600" dirty="0" smtClean="0"/>
              <a:t> </a:t>
            </a:r>
            <a:r>
              <a:rPr lang="en-GB" sz="1600" dirty="0" err="1" smtClean="0"/>
              <a:t>gasova</a:t>
            </a:r>
            <a:r>
              <a:rPr lang="en-GB" sz="1600" dirty="0" smtClean="0"/>
              <a:t> </a:t>
            </a:r>
            <a:r>
              <a:rPr lang="en-GB" sz="1600" dirty="0" err="1" smtClean="0"/>
              <a:t>sa</a:t>
            </a:r>
            <a:r>
              <a:rPr lang="en-GB" sz="1600" dirty="0" smtClean="0"/>
              <a:t> </a:t>
            </a:r>
            <a:r>
              <a:rPr lang="en-GB" sz="1600" dirty="0" err="1" smtClean="0"/>
              <a:t>efektom</a:t>
            </a:r>
            <a:r>
              <a:rPr lang="en-GB" sz="1600" dirty="0" smtClean="0"/>
              <a:t> </a:t>
            </a:r>
            <a:r>
              <a:rPr lang="en-GB" sz="1600" dirty="0" err="1" smtClean="0"/>
              <a:t>staklene</a:t>
            </a:r>
            <a:r>
              <a:rPr lang="en-GB" sz="1600" dirty="0" smtClean="0"/>
              <a:t> </a:t>
            </a:r>
            <a:r>
              <a:rPr lang="en-GB" sz="1600" dirty="0" err="1" smtClean="0"/>
              <a:t>bašte</a:t>
            </a:r>
            <a:r>
              <a:rPr lang="en-GB" sz="1600" dirty="0" smtClean="0"/>
              <a:t> </a:t>
            </a:r>
            <a:r>
              <a:rPr lang="en-GB" sz="1600" dirty="0" err="1" smtClean="0"/>
              <a:t>kao</a:t>
            </a:r>
            <a:r>
              <a:rPr lang="en-GB" sz="1600" dirty="0" smtClean="0"/>
              <a:t> </a:t>
            </a:r>
            <a:r>
              <a:rPr lang="en-GB" sz="1600" dirty="0" err="1" smtClean="0"/>
              <a:t>posljedica</a:t>
            </a:r>
            <a:r>
              <a:rPr lang="en-GB" sz="1600" dirty="0" smtClean="0"/>
              <a:t> </a:t>
            </a:r>
            <a:r>
              <a:rPr lang="en-GB" sz="1600" dirty="0" err="1" smtClean="0"/>
              <a:t>ljudskih</a:t>
            </a:r>
            <a:r>
              <a:rPr lang="en-GB" sz="1600" dirty="0" smtClean="0"/>
              <a:t> </a:t>
            </a:r>
            <a:r>
              <a:rPr lang="en-GB" sz="1600" dirty="0" err="1" smtClean="0"/>
              <a:t>aktivnosti</a:t>
            </a:r>
            <a:r>
              <a:rPr lang="en-GB" sz="1600" dirty="0" smtClean="0"/>
              <a:t>, </a:t>
            </a:r>
            <a:r>
              <a:rPr lang="en-GB" sz="1600" dirty="0" err="1" smtClean="0"/>
              <a:t>kako</a:t>
            </a:r>
            <a:r>
              <a:rPr lang="en-GB" sz="1600" dirty="0" smtClean="0"/>
              <a:t> bi se </a:t>
            </a:r>
            <a:r>
              <a:rPr lang="en-GB" sz="1600" dirty="0" err="1" smtClean="0"/>
              <a:t>zaustavilo</a:t>
            </a:r>
            <a:r>
              <a:rPr lang="en-GB" sz="1600" dirty="0" smtClean="0"/>
              <a:t> </a:t>
            </a:r>
            <a:r>
              <a:rPr lang="en-GB" sz="1600" dirty="0" err="1" smtClean="0"/>
              <a:t>dalje</a:t>
            </a:r>
            <a:r>
              <a:rPr lang="en-GB" sz="1600" dirty="0" smtClean="0"/>
              <a:t> </a:t>
            </a:r>
            <a:r>
              <a:rPr lang="en-GB" sz="1600" dirty="0" err="1" smtClean="0"/>
              <a:t>zagrijevanje</a:t>
            </a:r>
            <a:r>
              <a:rPr lang="en-GB" sz="1600" dirty="0" smtClean="0"/>
              <a:t> </a:t>
            </a:r>
            <a:r>
              <a:rPr lang="en-GB" sz="1600" dirty="0" err="1" smtClean="0"/>
              <a:t>atmosfere</a:t>
            </a:r>
            <a:r>
              <a:rPr lang="en-GB" sz="1600" dirty="0" smtClean="0"/>
              <a:t> </a:t>
            </a:r>
            <a:r>
              <a:rPr lang="en-GB" sz="1600" dirty="0" err="1" smtClean="0"/>
              <a:t>koje</a:t>
            </a:r>
            <a:r>
              <a:rPr lang="en-GB" sz="1600" dirty="0" smtClean="0"/>
              <a:t> </a:t>
            </a:r>
            <a:r>
              <a:rPr lang="en-GB" sz="1600" dirty="0" err="1" smtClean="0"/>
              <a:t>ima</a:t>
            </a:r>
            <a:r>
              <a:rPr lang="en-GB" sz="1600" dirty="0" smtClean="0"/>
              <a:t> za </a:t>
            </a:r>
            <a:r>
              <a:rPr lang="en-GB" sz="1600" dirty="0" err="1" smtClean="0"/>
              <a:t>posledicu</a:t>
            </a:r>
            <a:r>
              <a:rPr lang="en-GB" sz="1600" dirty="0" smtClean="0"/>
              <a:t> </a:t>
            </a:r>
            <a:r>
              <a:rPr lang="en-GB" sz="1600" dirty="0" err="1" smtClean="0"/>
              <a:t>globalnu</a:t>
            </a:r>
            <a:r>
              <a:rPr lang="en-GB" sz="1600" dirty="0" smtClean="0"/>
              <a:t> </a:t>
            </a:r>
            <a:r>
              <a:rPr lang="en-GB" sz="1600" dirty="0" err="1" smtClean="0"/>
              <a:t>promjenu</a:t>
            </a:r>
            <a:r>
              <a:rPr lang="en-GB" sz="1600" dirty="0" smtClean="0"/>
              <a:t> </a:t>
            </a:r>
            <a:r>
              <a:rPr lang="en-GB" sz="1600" dirty="0" err="1" smtClean="0"/>
              <a:t>klime</a:t>
            </a:r>
            <a:endParaRPr lang="hr-HR" sz="1600" dirty="0" smtClean="0"/>
          </a:p>
          <a:p>
            <a:pPr algn="just"/>
            <a:r>
              <a:rPr lang="hr-HR" sz="1600" dirty="0" smtClean="0"/>
              <a:t>Kjoto protokol uz Konvenciju UNFCCC definiše kvаntifikovаne obаveze smаnjenjа emisijа gаsovа sа efektom stаklene bаšte i to u prosjeku za 5,2% u odnosu na referentnu 1990. godinu, u prvom obavezujućem periodu (2008-2012)</a:t>
            </a:r>
          </a:p>
          <a:p>
            <a:pPr algn="just"/>
            <a:r>
              <a:rPr lang="hr-HR" sz="1600" dirty="0" smtClean="0"/>
              <a:t>Usvajanjem Doha amandmana na Kjoto protokol predviđeno je dodatno smanjenje u ukupnom iznosu od 18% do 2020. u odnosu na 1990. </a:t>
            </a:r>
            <a:r>
              <a:rPr lang="hr-HR" sz="1600" smtClean="0"/>
              <a:t>godinu</a:t>
            </a:r>
            <a:endParaRPr lang="en-US" sz="1600" dirty="0" smtClean="0"/>
          </a:p>
          <a:p>
            <a:endParaRPr lang="en-US" sz="16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dirty="0" smtClean="0"/>
              <a:t>Specifičnosti međunarodnih sporazuma iz oblasti klimatskih promjena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1800" dirty="0" smtClean="0"/>
              <a:t>U klimatskim sporazumima napravljena je jasna razlika između razvijenih i zemalja u razvoju:  </a:t>
            </a:r>
          </a:p>
          <a:p>
            <a:pPr lvl="1"/>
            <a:r>
              <a:rPr lang="en-US" sz="1400" dirty="0" err="1" smtClean="0"/>
              <a:t>Zemlje</a:t>
            </a:r>
            <a:r>
              <a:rPr lang="en-US" sz="1400" dirty="0" smtClean="0"/>
              <a:t> u </a:t>
            </a:r>
            <a:r>
              <a:rPr lang="en-US" sz="1400" dirty="0" err="1" smtClean="0"/>
              <a:t>razvoju</a:t>
            </a:r>
            <a:r>
              <a:rPr lang="en-US" sz="1400" dirty="0" smtClean="0"/>
              <a:t> </a:t>
            </a:r>
            <a:r>
              <a:rPr lang="en-US" sz="1400" dirty="0" err="1" smtClean="0"/>
              <a:t>nemaju</a:t>
            </a:r>
            <a:r>
              <a:rPr lang="en-US" sz="1400" dirty="0" smtClean="0"/>
              <a:t> </a:t>
            </a:r>
            <a:r>
              <a:rPr lang="en-US" sz="1400" dirty="0" err="1" smtClean="0"/>
              <a:t>obavezu</a:t>
            </a:r>
            <a:r>
              <a:rPr lang="en-US" sz="1400" dirty="0" smtClean="0"/>
              <a:t> </a:t>
            </a:r>
            <a:r>
              <a:rPr lang="en-US" sz="1400" dirty="0" err="1" smtClean="0"/>
              <a:t>smanjivanja</a:t>
            </a:r>
            <a:r>
              <a:rPr lang="en-US" sz="1400" dirty="0" smtClean="0"/>
              <a:t> </a:t>
            </a:r>
            <a:r>
              <a:rPr lang="en-US" sz="1400" dirty="0" err="1" smtClean="0"/>
              <a:t>emisij</a:t>
            </a:r>
            <a:r>
              <a:rPr lang="hr-HR" sz="1400" dirty="0" smtClean="0"/>
              <a:t>a</a:t>
            </a:r>
            <a:r>
              <a:rPr lang="en-US" sz="1400" dirty="0" smtClean="0"/>
              <a:t>, </a:t>
            </a:r>
            <a:r>
              <a:rPr lang="en-US" sz="1400" dirty="0" err="1" smtClean="0"/>
              <a:t>ukoliko</a:t>
            </a:r>
            <a:r>
              <a:rPr lang="en-US" sz="1400" dirty="0" smtClean="0"/>
              <a:t> </a:t>
            </a:r>
            <a:r>
              <a:rPr lang="en-US" sz="1400" dirty="0" err="1" smtClean="0"/>
              <a:t>im</a:t>
            </a:r>
            <a:r>
              <a:rPr lang="en-US" sz="1400" dirty="0" smtClean="0"/>
              <a:t> </a:t>
            </a:r>
            <a:r>
              <a:rPr lang="en-US" sz="1400" dirty="0" err="1" smtClean="0"/>
              <a:t>razvijene</a:t>
            </a:r>
            <a:r>
              <a:rPr lang="en-US" sz="1400" dirty="0" smtClean="0"/>
              <a:t> </a:t>
            </a:r>
            <a:r>
              <a:rPr lang="en-US" sz="1400" dirty="0" err="1" smtClean="0"/>
              <a:t>zemlje</a:t>
            </a:r>
            <a:r>
              <a:rPr lang="en-US" sz="1400" dirty="0" smtClean="0"/>
              <a:t> ne </a:t>
            </a:r>
            <a:r>
              <a:rPr lang="en-US" sz="1400" dirty="0" err="1" smtClean="0"/>
              <a:t>obezbijede</a:t>
            </a:r>
            <a:r>
              <a:rPr lang="en-US" sz="1400" dirty="0" smtClean="0"/>
              <a:t> </a:t>
            </a:r>
            <a:r>
              <a:rPr lang="en-US" sz="1400" dirty="0" err="1" smtClean="0"/>
              <a:t>potrebna</a:t>
            </a:r>
            <a:r>
              <a:rPr lang="en-US" sz="1400" dirty="0" smtClean="0"/>
              <a:t> </a:t>
            </a:r>
            <a:r>
              <a:rPr lang="en-US" sz="1400" dirty="0" err="1" smtClean="0"/>
              <a:t>finansijska</a:t>
            </a:r>
            <a:r>
              <a:rPr lang="en-US" sz="1400" dirty="0" smtClean="0"/>
              <a:t> </a:t>
            </a:r>
            <a:r>
              <a:rPr lang="en-US" sz="1400" dirty="0" err="1" smtClean="0"/>
              <a:t>sredstva</a:t>
            </a:r>
            <a:r>
              <a:rPr lang="en-US" sz="1400" dirty="0" smtClean="0"/>
              <a:t> i </a:t>
            </a:r>
            <a:r>
              <a:rPr lang="en-US" sz="1400" dirty="0" err="1" smtClean="0"/>
              <a:t>tehnologiju</a:t>
            </a:r>
            <a:r>
              <a:rPr lang="en-US" sz="1400" dirty="0" smtClean="0"/>
              <a:t>, </a:t>
            </a:r>
            <a:r>
              <a:rPr lang="en-US" sz="1400" dirty="0" err="1" smtClean="0"/>
              <a:t>ali</a:t>
            </a:r>
            <a:r>
              <a:rPr lang="en-US" sz="1400" dirty="0" smtClean="0"/>
              <a:t> </a:t>
            </a:r>
            <a:r>
              <a:rPr lang="en-US" sz="1400" dirty="0" err="1" smtClean="0"/>
              <a:t>treba</a:t>
            </a:r>
            <a:r>
              <a:rPr lang="en-US" sz="1400" dirty="0" smtClean="0"/>
              <a:t> </a:t>
            </a:r>
            <a:r>
              <a:rPr lang="en-US" sz="1400" dirty="0" err="1" smtClean="0"/>
              <a:t>da</a:t>
            </a:r>
            <a:r>
              <a:rPr lang="en-US" sz="1400" dirty="0" smtClean="0"/>
              <a:t> </a:t>
            </a:r>
            <a:r>
              <a:rPr lang="en-US" sz="1400" dirty="0" err="1" smtClean="0"/>
              <a:t>razvijaju</a:t>
            </a:r>
            <a:r>
              <a:rPr lang="en-US" sz="1400" dirty="0" smtClean="0"/>
              <a:t> </a:t>
            </a:r>
            <a:r>
              <a:rPr lang="en-US" sz="1400" dirty="0" err="1" smtClean="0"/>
              <a:t>mjere</a:t>
            </a:r>
            <a:r>
              <a:rPr lang="en-US" sz="1400" dirty="0" smtClean="0"/>
              <a:t> i </a:t>
            </a:r>
            <a:r>
              <a:rPr lang="en-US" sz="1400" dirty="0" err="1" smtClean="0"/>
              <a:t>politike</a:t>
            </a:r>
            <a:r>
              <a:rPr lang="en-US" sz="1400" dirty="0" smtClean="0"/>
              <a:t> za </a:t>
            </a:r>
            <a:r>
              <a:rPr lang="en-US" sz="1400" dirty="0" err="1" smtClean="0"/>
              <a:t>smanjenje</a:t>
            </a:r>
            <a:r>
              <a:rPr lang="en-US" sz="1400" dirty="0" smtClean="0"/>
              <a:t> </a:t>
            </a:r>
            <a:r>
              <a:rPr lang="en-US" sz="1400" dirty="0" err="1" smtClean="0"/>
              <a:t>emisija</a:t>
            </a:r>
            <a:r>
              <a:rPr lang="en-US" sz="1400" dirty="0" smtClean="0"/>
              <a:t> i </a:t>
            </a:r>
            <a:r>
              <a:rPr lang="en-US" sz="1400" dirty="0" err="1" smtClean="0"/>
              <a:t>ublažavanje</a:t>
            </a:r>
            <a:r>
              <a:rPr lang="en-US" sz="1400" dirty="0" smtClean="0"/>
              <a:t> </a:t>
            </a:r>
            <a:r>
              <a:rPr lang="en-US" sz="1400" dirty="0" err="1" smtClean="0"/>
              <a:t>uticaja</a:t>
            </a:r>
            <a:r>
              <a:rPr lang="en-US" sz="1400" dirty="0" smtClean="0"/>
              <a:t> </a:t>
            </a:r>
            <a:r>
              <a:rPr lang="en-US" sz="1400" dirty="0" err="1" smtClean="0"/>
              <a:t>klimatskih</a:t>
            </a:r>
            <a:r>
              <a:rPr lang="en-US" sz="1400" dirty="0" smtClean="0"/>
              <a:t> </a:t>
            </a:r>
            <a:r>
              <a:rPr lang="en-US" sz="1400" dirty="0" err="1" smtClean="0"/>
              <a:t>promjena</a:t>
            </a:r>
            <a:r>
              <a:rPr lang="en-US" sz="1400" dirty="0" smtClean="0"/>
              <a:t>. </a:t>
            </a:r>
            <a:endParaRPr lang="hr-HR" sz="1400" dirty="0" smtClean="0"/>
          </a:p>
          <a:p>
            <a:r>
              <a:rPr lang="hr-HR" sz="1800" dirty="0" smtClean="0"/>
              <a:t>Zemlje u razvoju mogle su u skladu sa Mehanizmima čistog razvoja u okviru Kjoto Protokola biti domaćini projektima namjenjenim smanjenju emisija GHG i transferu novih, čistijih tehnologija. </a:t>
            </a:r>
          </a:p>
          <a:p>
            <a:r>
              <a:rPr lang="hr-HR" sz="1800" dirty="0" smtClean="0"/>
              <a:t>CDM projekati (Vjtroelektrana “Možura” i HE “Otilovići”)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Zajedničke obaveze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827212"/>
            <a:ext cx="8072065" cy="4914155"/>
          </a:xfrm>
        </p:spPr>
        <p:txBody>
          <a:bodyPr/>
          <a:lstStyle/>
          <a:p>
            <a:pPr algn="just"/>
            <a:r>
              <a:rPr lang="hr-HR" sz="2000" dirty="0" smtClean="0"/>
              <a:t>Iako su obaveze zemalja članica UNFCCC i Kjoto Protokola različite po pitanju smanjenja emisija, </a:t>
            </a:r>
            <a:r>
              <a:rPr lang="en-US" sz="2000" dirty="0" err="1" smtClean="0"/>
              <a:t>sve</a:t>
            </a:r>
            <a:r>
              <a:rPr lang="en-US" sz="2000" dirty="0" smtClean="0"/>
              <a:t> </a:t>
            </a:r>
            <a:r>
              <a:rPr lang="hr-HR" sz="2000" dirty="0" smtClean="0"/>
              <a:t>članice obavezne su </a:t>
            </a:r>
            <a:r>
              <a:rPr lang="en-US" sz="2000" dirty="0" err="1" smtClean="0"/>
              <a:t>da</a:t>
            </a:r>
            <a:r>
              <a:rPr lang="en-US" sz="2000" dirty="0" smtClean="0"/>
              <a:t>: </a:t>
            </a:r>
            <a:endParaRPr lang="hr-HR" sz="2000" dirty="0" smtClean="0"/>
          </a:p>
          <a:p>
            <a:pPr lvl="1" algn="just"/>
            <a:r>
              <a:rPr lang="en-US" sz="2000" dirty="0" err="1" smtClean="0"/>
              <a:t>prikupljaju</a:t>
            </a:r>
            <a:r>
              <a:rPr lang="en-US" sz="2000" dirty="0" smtClean="0"/>
              <a:t> </a:t>
            </a:r>
            <a:r>
              <a:rPr lang="en-US" sz="2000" dirty="0" err="1" smtClean="0"/>
              <a:t>relevantne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informacije</a:t>
            </a:r>
            <a:endParaRPr lang="hr-HR" sz="2000" dirty="0" smtClean="0"/>
          </a:p>
          <a:p>
            <a:pPr lvl="1" algn="just"/>
            <a:r>
              <a:rPr lang="en-US" sz="2000" dirty="0" err="1" smtClean="0"/>
              <a:t>izrađuju</a:t>
            </a:r>
            <a:r>
              <a:rPr lang="en-US" sz="2000" dirty="0" smtClean="0"/>
              <a:t> i </a:t>
            </a:r>
            <a:r>
              <a:rPr lang="en-US" sz="2000" dirty="0" err="1" smtClean="0"/>
              <a:t>organima</a:t>
            </a:r>
            <a:r>
              <a:rPr lang="en-US" sz="2000" dirty="0" smtClean="0"/>
              <a:t> UNFCCC-a </a:t>
            </a:r>
            <a:r>
              <a:rPr lang="en-US" sz="2000" dirty="0" err="1" smtClean="0"/>
              <a:t>podnose</a:t>
            </a:r>
            <a:r>
              <a:rPr lang="en-US" sz="2000" dirty="0" smtClean="0"/>
              <a:t> </a:t>
            </a:r>
            <a:r>
              <a:rPr lang="en-US" sz="2000" dirty="0" err="1" smtClean="0"/>
              <a:t>nacionalne</a:t>
            </a:r>
            <a:r>
              <a:rPr lang="en-US" sz="2000" dirty="0" smtClean="0"/>
              <a:t> </a:t>
            </a:r>
            <a:r>
              <a:rPr lang="en-US" sz="2000" dirty="0" err="1" smtClean="0"/>
              <a:t>izvještaje</a:t>
            </a:r>
            <a:r>
              <a:rPr lang="en-US" sz="2000" dirty="0" smtClean="0"/>
              <a:t> </a:t>
            </a:r>
            <a:r>
              <a:rPr lang="en-US" sz="2000" dirty="0" err="1" smtClean="0"/>
              <a:t>uključujući</a:t>
            </a:r>
            <a:r>
              <a:rPr lang="en-US" sz="2000" dirty="0" smtClean="0"/>
              <a:t> i </a:t>
            </a:r>
            <a:r>
              <a:rPr lang="en-US" sz="2000" dirty="0" err="1" smtClean="0"/>
              <a:t>Nacionalne</a:t>
            </a:r>
            <a:r>
              <a:rPr lang="en-US" sz="2000" dirty="0" smtClean="0"/>
              <a:t> </a:t>
            </a:r>
            <a:r>
              <a:rPr lang="en-US" sz="2000" dirty="0" err="1" smtClean="0"/>
              <a:t>inventare</a:t>
            </a:r>
            <a:r>
              <a:rPr lang="en-US" sz="2000" dirty="0" smtClean="0"/>
              <a:t> </a:t>
            </a:r>
            <a:r>
              <a:rPr lang="en-US" sz="2000" dirty="0" err="1" smtClean="0"/>
              <a:t>emisija</a:t>
            </a:r>
            <a:r>
              <a:rPr lang="en-US" sz="2000" dirty="0" smtClean="0"/>
              <a:t> </a:t>
            </a:r>
            <a:r>
              <a:rPr lang="en-US" sz="2000" dirty="0" err="1" smtClean="0"/>
              <a:t>gasova</a:t>
            </a:r>
            <a:r>
              <a:rPr lang="en-US" sz="2000" dirty="0" smtClean="0"/>
              <a:t> </a:t>
            </a:r>
            <a:r>
              <a:rPr lang="en-US" sz="2000" dirty="0" err="1" smtClean="0"/>
              <a:t>sa</a:t>
            </a:r>
            <a:r>
              <a:rPr lang="en-US" sz="2000" dirty="0" smtClean="0"/>
              <a:t> </a:t>
            </a:r>
            <a:r>
              <a:rPr lang="en-US" sz="2000" dirty="0" err="1" smtClean="0"/>
              <a:t>efektom</a:t>
            </a:r>
            <a:r>
              <a:rPr lang="en-US" sz="2000" dirty="0" smtClean="0"/>
              <a:t> </a:t>
            </a:r>
            <a:r>
              <a:rPr lang="en-US" sz="2000" dirty="0" err="1" smtClean="0"/>
              <a:t>staklene</a:t>
            </a:r>
            <a:r>
              <a:rPr lang="en-US" sz="2000" dirty="0" smtClean="0"/>
              <a:t> </a:t>
            </a:r>
            <a:r>
              <a:rPr lang="en-US" sz="2000" dirty="0" err="1" smtClean="0"/>
              <a:t>bašte</a:t>
            </a:r>
            <a:r>
              <a:rPr lang="en-US" sz="2000" dirty="0" smtClean="0"/>
              <a:t> </a:t>
            </a:r>
            <a:endParaRPr lang="hr-HR" sz="2000" dirty="0" smtClean="0"/>
          </a:p>
          <a:p>
            <a:pPr lvl="1" algn="just"/>
            <a:r>
              <a:rPr lang="en-US" sz="2000" dirty="0" err="1" smtClean="0"/>
              <a:t>da</a:t>
            </a:r>
            <a:r>
              <a:rPr lang="en-US" sz="2000" dirty="0" smtClean="0"/>
              <a:t> </a:t>
            </a:r>
            <a:r>
              <a:rPr lang="en-US" sz="2000" dirty="0" err="1" smtClean="0"/>
              <a:t>razvijaju</a:t>
            </a:r>
            <a:r>
              <a:rPr lang="en-US" sz="2000" dirty="0" smtClean="0"/>
              <a:t> </a:t>
            </a:r>
            <a:r>
              <a:rPr lang="en-US" sz="2000" dirty="0" err="1" smtClean="0"/>
              <a:t>Strategije</a:t>
            </a:r>
            <a:r>
              <a:rPr lang="en-US" sz="2000" dirty="0" smtClean="0"/>
              <a:t> za </a:t>
            </a:r>
            <a:r>
              <a:rPr lang="en-US" sz="2000" dirty="0" err="1" smtClean="0"/>
              <a:t>ublažavanje</a:t>
            </a:r>
            <a:r>
              <a:rPr lang="en-US" sz="2000" dirty="0" smtClean="0"/>
              <a:t> </a:t>
            </a:r>
            <a:r>
              <a:rPr lang="en-US" sz="2000" dirty="0" err="1" smtClean="0"/>
              <a:t>klimatskih</a:t>
            </a:r>
            <a:r>
              <a:rPr lang="en-US" sz="2000" dirty="0" smtClean="0"/>
              <a:t> </a:t>
            </a:r>
            <a:r>
              <a:rPr lang="en-US" sz="2000" dirty="0" err="1" smtClean="0"/>
              <a:t>promjena</a:t>
            </a:r>
            <a:r>
              <a:rPr lang="en-US" sz="2000" dirty="0" smtClean="0"/>
              <a:t> i </a:t>
            </a:r>
            <a:r>
              <a:rPr lang="en-US" sz="2000" dirty="0" err="1" smtClean="0"/>
              <a:t>Strategije</a:t>
            </a:r>
            <a:r>
              <a:rPr lang="en-US" sz="2000" dirty="0" smtClean="0"/>
              <a:t> </a:t>
            </a:r>
            <a:r>
              <a:rPr lang="en-US" sz="2000" dirty="0" err="1" smtClean="0"/>
              <a:t>adaptacije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izmijenjene</a:t>
            </a:r>
            <a:r>
              <a:rPr lang="en-US" sz="2000" dirty="0" smtClean="0"/>
              <a:t> </a:t>
            </a:r>
            <a:r>
              <a:rPr lang="en-US" sz="2000" dirty="0" err="1" smtClean="0"/>
              <a:t>klimatske</a:t>
            </a:r>
            <a:r>
              <a:rPr lang="en-US" sz="2000" dirty="0" smtClean="0"/>
              <a:t> </a:t>
            </a:r>
            <a:r>
              <a:rPr lang="en-US" sz="2000" dirty="0" err="1" smtClean="0"/>
              <a:t>uslove</a:t>
            </a:r>
            <a:endParaRPr lang="hr-HR" sz="2000" dirty="0" smtClean="0"/>
          </a:p>
          <a:p>
            <a:pPr lvl="1" algn="just"/>
            <a:r>
              <a:rPr lang="en-US" sz="2000" dirty="0" err="1" smtClean="0"/>
              <a:t>da</a:t>
            </a:r>
            <a:r>
              <a:rPr lang="en-US" sz="2000" dirty="0" smtClean="0"/>
              <a:t> </a:t>
            </a:r>
            <a:r>
              <a:rPr lang="en-US" sz="2000" dirty="0" err="1" smtClean="0"/>
              <a:t>sarađuju</a:t>
            </a:r>
            <a:r>
              <a:rPr lang="en-US" sz="2000" dirty="0" smtClean="0"/>
              <a:t> u </a:t>
            </a:r>
            <a:r>
              <a:rPr lang="en-US" sz="2000" dirty="0" err="1" smtClean="0"/>
              <a:t>klimatskim</a:t>
            </a:r>
            <a:r>
              <a:rPr lang="en-US" sz="2000" dirty="0" smtClean="0"/>
              <a:t> </a:t>
            </a:r>
            <a:r>
              <a:rPr lang="en-US" sz="2000" dirty="0" err="1" smtClean="0"/>
              <a:t>osmatranjima</a:t>
            </a:r>
            <a:r>
              <a:rPr lang="en-US" sz="2000" dirty="0" smtClean="0"/>
              <a:t>, </a:t>
            </a:r>
            <a:r>
              <a:rPr lang="en-US" sz="2000" dirty="0" err="1" smtClean="0"/>
              <a:t>istraživanjima</a:t>
            </a:r>
            <a:r>
              <a:rPr lang="en-US" sz="2000" dirty="0" smtClean="0"/>
              <a:t> i </a:t>
            </a:r>
            <a:r>
              <a:rPr lang="en-US" sz="2000" dirty="0" err="1" smtClean="0"/>
              <a:t>transferu</a:t>
            </a:r>
            <a:r>
              <a:rPr lang="en-US" sz="2000" dirty="0" smtClean="0"/>
              <a:t> </a:t>
            </a:r>
            <a:r>
              <a:rPr lang="en-US" sz="2000" dirty="0" err="1" smtClean="0"/>
              <a:t>tehnologije</a:t>
            </a:r>
            <a:r>
              <a:rPr lang="en-US" sz="2000" dirty="0" smtClean="0"/>
              <a:t>, </a:t>
            </a:r>
            <a:endParaRPr lang="hr-HR" sz="2000" dirty="0" smtClean="0"/>
          </a:p>
          <a:p>
            <a:pPr lvl="1" algn="just"/>
            <a:r>
              <a:rPr lang="en-US" sz="2000" dirty="0" err="1" smtClean="0"/>
              <a:t>kao</a:t>
            </a:r>
            <a:r>
              <a:rPr lang="en-US" sz="2000" dirty="0" smtClean="0"/>
              <a:t> i </a:t>
            </a:r>
            <a:r>
              <a:rPr lang="en-US" sz="2000" dirty="0" err="1" smtClean="0"/>
              <a:t>da</a:t>
            </a:r>
            <a:r>
              <a:rPr lang="en-US" sz="2000" dirty="0" smtClean="0"/>
              <a:t> </a:t>
            </a:r>
            <a:r>
              <a:rPr lang="en-US" sz="2000" dirty="0" err="1" smtClean="0"/>
              <a:t>unaprjeđuju</a:t>
            </a:r>
            <a:r>
              <a:rPr lang="en-US" sz="2000" dirty="0" smtClean="0"/>
              <a:t> </a:t>
            </a:r>
            <a:r>
              <a:rPr lang="en-US" sz="2000" dirty="0" err="1" smtClean="0"/>
              <a:t>programe</a:t>
            </a:r>
            <a:r>
              <a:rPr lang="en-US" sz="2000" dirty="0" smtClean="0"/>
              <a:t> </a:t>
            </a:r>
            <a:r>
              <a:rPr lang="en-US" sz="2000" dirty="0" err="1" smtClean="0"/>
              <a:t>obrazovanja</a:t>
            </a:r>
            <a:r>
              <a:rPr lang="en-US" sz="2000" dirty="0" smtClean="0"/>
              <a:t> i </a:t>
            </a:r>
            <a:r>
              <a:rPr lang="en-US" sz="2000" dirty="0" err="1" smtClean="0"/>
              <a:t>jačanja</a:t>
            </a:r>
            <a:r>
              <a:rPr lang="en-US" sz="2000" dirty="0" smtClean="0"/>
              <a:t> </a:t>
            </a:r>
            <a:r>
              <a:rPr lang="en-US" sz="2000" dirty="0" err="1" smtClean="0"/>
              <a:t>svijesti</a:t>
            </a:r>
            <a:r>
              <a:rPr lang="en-US" sz="2000" dirty="0" smtClean="0"/>
              <a:t> </a:t>
            </a:r>
            <a:r>
              <a:rPr lang="en-US" sz="2000" dirty="0" err="1" smtClean="0"/>
              <a:t>javnosti</a:t>
            </a:r>
            <a:endParaRPr lang="en-US" sz="2000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Izvještavanje ka Sekretarijatu konvencije UNFCCC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Prvi nacionalni izvještaj o promjeni klime ka UNFCCC</a:t>
            </a:r>
          </a:p>
          <a:p>
            <a:pPr lvl="1"/>
            <a:r>
              <a:rPr lang="en-US" sz="2400" dirty="0" smtClean="0"/>
              <a:t>U 2010. </a:t>
            </a:r>
            <a:r>
              <a:rPr lang="en-US" sz="2400" dirty="0" err="1" smtClean="0"/>
              <a:t>godini</a:t>
            </a:r>
            <a:r>
              <a:rPr lang="en-US" sz="2400" dirty="0" smtClean="0"/>
              <a:t> je </a:t>
            </a:r>
            <a:r>
              <a:rPr lang="en-US" sz="2400" dirty="0" err="1" smtClean="0"/>
              <a:t>ura</a:t>
            </a:r>
            <a:r>
              <a:rPr lang="sr-Latn-CS" sz="2400" dirty="0" smtClean="0"/>
              <a:t>đen Prvi nacionalni izvještaj Crne Gore o klimatskim promjenama prema okvirnoj konvenciji Ujedinjenih nacija o </a:t>
            </a:r>
            <a:r>
              <a:rPr lang="en-US" sz="2400" dirty="0" smtClean="0"/>
              <a:t>K</a:t>
            </a:r>
            <a:r>
              <a:rPr lang="sr-Latn-CS" sz="2400" dirty="0" smtClean="0"/>
              <a:t>limatskim promjenama. </a:t>
            </a:r>
          </a:p>
          <a:p>
            <a:r>
              <a:rPr lang="hr-HR" dirty="0" smtClean="0"/>
              <a:t>Drugi nacionalni izvještaj o promjeni klime ka UNFCCC</a:t>
            </a:r>
          </a:p>
          <a:p>
            <a:pPr lvl="1"/>
            <a:r>
              <a:rPr lang="hr-HR" dirty="0" smtClean="0"/>
              <a:t>Izrada je u toku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Nadležne institucije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827212"/>
            <a:ext cx="7496001" cy="4482107"/>
          </a:xfrm>
        </p:spPr>
        <p:txBody>
          <a:bodyPr/>
          <a:lstStyle/>
          <a:p>
            <a:r>
              <a:rPr lang="hr-HR" sz="2000" dirty="0" smtClean="0"/>
              <a:t>Nacionalni savjet za održivi razvoj i klimatske promjene</a:t>
            </a:r>
          </a:p>
          <a:p>
            <a:pPr lvl="1"/>
            <a:r>
              <a:rPr lang="hr-HR" sz="1600" dirty="0" smtClean="0"/>
              <a:t>Savjetodavno tijelo na visokom nivou</a:t>
            </a:r>
          </a:p>
          <a:p>
            <a:r>
              <a:rPr lang="hr-HR" sz="2000" dirty="0" smtClean="0"/>
              <a:t>Ministarstvo održivog razvoja i turizma</a:t>
            </a:r>
          </a:p>
          <a:p>
            <a:pPr lvl="1"/>
            <a:r>
              <a:rPr lang="hr-HR" sz="1600" dirty="0" smtClean="0"/>
              <a:t>Kreiranje krovne politike vezane za klimatske promjene</a:t>
            </a:r>
          </a:p>
          <a:p>
            <a:r>
              <a:rPr lang="hr-HR" sz="2000" dirty="0" smtClean="0"/>
              <a:t>Resorna ministarstva</a:t>
            </a:r>
          </a:p>
          <a:p>
            <a:pPr lvl="1"/>
            <a:r>
              <a:rPr lang="hr-HR" sz="1600" dirty="0" smtClean="0"/>
              <a:t>Uvođenje mjera za smanjenje negativnih efekata klimatskih promjena i prilagođavanje u sektorske politike</a:t>
            </a:r>
          </a:p>
          <a:p>
            <a:r>
              <a:rPr lang="hr-HR" sz="2000" dirty="0" smtClean="0"/>
              <a:t>Agencija za zaštitu životne sredine</a:t>
            </a:r>
          </a:p>
          <a:p>
            <a:pPr lvl="1"/>
            <a:r>
              <a:rPr lang="hr-HR" sz="1600" dirty="0" smtClean="0"/>
              <a:t>Izrada inventara GHG gasova</a:t>
            </a:r>
          </a:p>
          <a:p>
            <a:r>
              <a:rPr lang="hr-HR" sz="2000" dirty="0" smtClean="0"/>
              <a:t>Zavod za hidrometeorologiju i seizmologiju</a:t>
            </a:r>
          </a:p>
          <a:p>
            <a:pPr lvl="1"/>
            <a:r>
              <a:rPr lang="hr-HR" sz="1600" dirty="0" smtClean="0"/>
              <a:t>Klimatologija, istraživanja, mjere adaptacije</a:t>
            </a:r>
          </a:p>
          <a:p>
            <a:r>
              <a:rPr lang="hr-HR" sz="2000" dirty="0" smtClean="0"/>
              <a:t>Organi lokalne uprave nadležni za poslove životne sredine </a:t>
            </a:r>
            <a:r>
              <a:rPr lang="hr-HR" sz="1600" dirty="0" smtClean="0"/>
              <a:t>(primjena mjera EE, održivi saobraćaj, itd.)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557338"/>
            <a:ext cx="7313612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sr-Latn-CS" sz="2100" dirty="0" smtClean="0"/>
          </a:p>
          <a:p>
            <a:pPr eaLnBrk="1" hangingPunct="1">
              <a:lnSpc>
                <a:spcPct val="90000"/>
              </a:lnSpc>
            </a:pPr>
            <a:r>
              <a:rPr lang="sr-Latn-CS" sz="2400" dirty="0" smtClean="0"/>
              <a:t>Agencija za zaštitu životne sredine vodi inventar GHG gasova </a:t>
            </a:r>
          </a:p>
          <a:p>
            <a:pPr eaLnBrk="1" hangingPunct="1">
              <a:lnSpc>
                <a:spcPct val="90000"/>
              </a:lnSpc>
            </a:pPr>
            <a:r>
              <a:rPr lang="sr-Latn-CS" sz="2400" dirty="0" smtClean="0"/>
              <a:t>U okviru prvog Nacionalnog izvještaja Sekretarijatu UNFCCC dostavljeni su podaci o emisijama GHG gasova za baznu 1990. godinu i podaci za 2003. i 2006. godinu</a:t>
            </a:r>
          </a:p>
          <a:p>
            <a:pPr eaLnBrk="1" hangingPunct="1">
              <a:lnSpc>
                <a:spcPct val="90000"/>
              </a:lnSpc>
            </a:pPr>
            <a:r>
              <a:rPr lang="hr-HR" sz="2400" dirty="0" smtClean="0"/>
              <a:t>Kroz drugi </a:t>
            </a:r>
            <a:r>
              <a:rPr lang="sr-Latn-CS" sz="2400" dirty="0" smtClean="0"/>
              <a:t>Nacionalni izvještaj</a:t>
            </a:r>
            <a:r>
              <a:rPr lang="hr-HR" sz="2400" dirty="0" smtClean="0"/>
              <a:t> biće publikovani inventari GHG gasova od 1990-2011. godine</a:t>
            </a:r>
          </a:p>
          <a:p>
            <a:pPr eaLnBrk="1" hangingPunct="1">
              <a:lnSpc>
                <a:spcPct val="90000"/>
              </a:lnSpc>
            </a:pPr>
            <a:r>
              <a:rPr lang="hr-HR" sz="2400" dirty="0" smtClean="0"/>
              <a:t>NIR (Nacionalni izvještaj o inventaru) za 2011. godinu je poslat Sekretarijatu konvencije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sr-Latn-CS" sz="2100" dirty="0" smtClean="0"/>
          </a:p>
          <a:p>
            <a:pPr eaLnBrk="1" hangingPunct="1">
              <a:lnSpc>
                <a:spcPct val="90000"/>
              </a:lnSpc>
            </a:pPr>
            <a:endParaRPr lang="sr-Latn-CS" sz="2100" dirty="0" smtClean="0"/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sr-Latn-CS" smtClean="0"/>
              <a:t>Emisije GHG gasova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679103"/>
          </a:xfrm>
        </p:spPr>
        <p:txBody>
          <a:bodyPr/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Strateška dokumenta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84784"/>
            <a:ext cx="166801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484785"/>
            <a:ext cx="1872208" cy="226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484784"/>
            <a:ext cx="194421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1484784"/>
            <a:ext cx="194421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3861048"/>
            <a:ext cx="2134369" cy="252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91272" y="3933056"/>
            <a:ext cx="655272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Eclipse</Template>
  <TotalTime>811</TotalTime>
  <Words>810</Words>
  <Application>Microsoft Office PowerPoint</Application>
  <PresentationFormat>On-screen Show (4:3)</PresentationFormat>
  <Paragraphs>88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Monotype Corsiva</vt:lpstr>
      <vt:lpstr>Times New Roman</vt:lpstr>
      <vt:lpstr>Verdana</vt:lpstr>
      <vt:lpstr>Wingdings</vt:lpstr>
      <vt:lpstr>Eclipse</vt:lpstr>
      <vt:lpstr>Klimatske promjene </vt:lpstr>
      <vt:lpstr>Međunarodni pravni okvir</vt:lpstr>
      <vt:lpstr>Cilj UNFCCC i Kjoto protokola</vt:lpstr>
      <vt:lpstr>Specifičnosti međunarodnih sporazuma iz oblasti klimatskih promjena</vt:lpstr>
      <vt:lpstr>Zajedničke obaveze</vt:lpstr>
      <vt:lpstr>  Izvještavanje ka Sekretarijatu konvencije UNFCCC</vt:lpstr>
      <vt:lpstr>Nadležne institucije</vt:lpstr>
      <vt:lpstr>Emisije GHG gasova</vt:lpstr>
      <vt:lpstr> Strateška dokumenta</vt:lpstr>
      <vt:lpstr>Planovi na globalnom nivou</vt:lpstr>
      <vt:lpstr>Zaštita ozonskog omotača</vt:lpstr>
      <vt:lpstr>Uticaj klimatskih promjena na Crnu Goru</vt:lpstr>
      <vt:lpstr>Šume</vt:lpstr>
      <vt:lpstr>Šta svako od nas može da učini?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Klimatske promjene i biodiverzitet</dc:title>
  <dc:creator>jelena.plamenac</dc:creator>
  <cp:lastModifiedBy>Pc</cp:lastModifiedBy>
  <cp:revision>64</cp:revision>
  <dcterms:created xsi:type="dcterms:W3CDTF">2011-12-12T08:28:03Z</dcterms:created>
  <dcterms:modified xsi:type="dcterms:W3CDTF">2014-04-24T09:43:35Z</dcterms:modified>
</cp:coreProperties>
</file>