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8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4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1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2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4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3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3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9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4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2F21-7CBB-4E3F-B520-AEA6B54EF256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9D9D4-4A4F-481D-BBBC-7879570E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7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el.int/" TargetMode="External"/><Relationship Id="rId2" Type="http://schemas.openxmlformats.org/officeDocument/2006/relationships/hyperlink" Target="mailto:sbc@unep.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asel.int/pub/pub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Bazelska</a:t>
            </a:r>
            <a:r>
              <a:rPr lang="en-US" dirty="0" smtClean="0"/>
              <a:t> </a:t>
            </a:r>
            <a:r>
              <a:rPr lang="en-US" dirty="0" err="1" smtClean="0"/>
              <a:t>Konvencija</a:t>
            </a:r>
            <a:r>
              <a:rPr lang="en-US" dirty="0" smtClean="0"/>
              <a:t> o </a:t>
            </a:r>
            <a:r>
              <a:rPr lang="en-US" dirty="0" err="1" smtClean="0"/>
              <a:t>kontroli</a:t>
            </a:r>
            <a:r>
              <a:rPr lang="en-US" dirty="0" smtClean="0"/>
              <a:t> </a:t>
            </a:r>
            <a:r>
              <a:rPr lang="en-US" dirty="0" err="1" smtClean="0"/>
              <a:t>prekograničnog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opasnih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i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odlaganju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95600"/>
            <a:ext cx="39624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30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EU </a:t>
            </a:r>
            <a:r>
              <a:rPr lang="en-US" dirty="0" err="1" smtClean="0"/>
              <a:t>propisi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Vijeća</a:t>
            </a:r>
            <a:r>
              <a:rPr lang="en-US" dirty="0"/>
              <a:t> 93/98/EEZ </a:t>
            </a:r>
            <a:r>
              <a:rPr lang="en-US" dirty="0" err="1"/>
              <a:t>odnosila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zakljucivanje</a:t>
            </a:r>
            <a:r>
              <a:rPr lang="en-US" dirty="0"/>
              <a:t>,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Zajednice</a:t>
            </a:r>
            <a:r>
              <a:rPr lang="en-US" dirty="0"/>
              <a:t>, </a:t>
            </a:r>
            <a:r>
              <a:rPr lang="en-US" dirty="0" err="1"/>
              <a:t>Baselske</a:t>
            </a:r>
            <a:r>
              <a:rPr lang="en-US" dirty="0"/>
              <a:t> </a:t>
            </a:r>
            <a:r>
              <a:rPr lang="en-US" dirty="0" err="1"/>
              <a:t>Konvencije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Zajednica</a:t>
            </a:r>
            <a:r>
              <a:rPr lang="en-US" dirty="0"/>
              <a:t> </a:t>
            </a:r>
            <a:r>
              <a:rPr lang="en-US" dirty="0" err="1"/>
              <a:t>potpisala</a:t>
            </a:r>
            <a:r>
              <a:rPr lang="en-US" dirty="0"/>
              <a:t> 1994. </a:t>
            </a:r>
          </a:p>
          <a:p>
            <a:pPr algn="just"/>
            <a:r>
              <a:rPr lang="en-US" dirty="0" err="1"/>
              <a:t>Usvajanjem</a:t>
            </a:r>
            <a:r>
              <a:rPr lang="en-US" dirty="0"/>
              <a:t> </a:t>
            </a:r>
            <a:r>
              <a:rPr lang="en-US" dirty="0" err="1"/>
              <a:t>Uredbe</a:t>
            </a:r>
            <a:r>
              <a:rPr lang="en-US" dirty="0"/>
              <a:t> (EEZ-a) br. 259/93, </a:t>
            </a:r>
            <a:r>
              <a:rPr lang="en-US" dirty="0" err="1"/>
              <a:t>Vijeće</a:t>
            </a:r>
            <a:r>
              <a:rPr lang="en-US" dirty="0"/>
              <a:t> je </a:t>
            </a:r>
            <a:r>
              <a:rPr lang="en-US" dirty="0" err="1"/>
              <a:t>utvrdilo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ogranicavanje</a:t>
            </a:r>
            <a:r>
              <a:rPr lang="en-US" dirty="0"/>
              <a:t> i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namijenjena</a:t>
            </a:r>
            <a:r>
              <a:rPr lang="en-US" dirty="0"/>
              <a:t>, </a:t>
            </a:r>
            <a:r>
              <a:rPr lang="en-US" i="1" dirty="0"/>
              <a:t>inter alia</a:t>
            </a:r>
            <a:r>
              <a:rPr lang="en-US" dirty="0"/>
              <a:t>, </a:t>
            </a:r>
            <a:r>
              <a:rPr lang="en-US" dirty="0" err="1"/>
              <a:t>uskladjivanju</a:t>
            </a:r>
            <a:r>
              <a:rPr lang="en-US" dirty="0"/>
              <a:t> </a:t>
            </a:r>
            <a:r>
              <a:rPr lang="en-US" dirty="0" err="1"/>
              <a:t>postojećega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Zajednice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i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zahtjevima</a:t>
            </a:r>
            <a:r>
              <a:rPr lang="en-US" dirty="0"/>
              <a:t> </a:t>
            </a:r>
            <a:r>
              <a:rPr lang="en-US" dirty="0" err="1"/>
              <a:t>Baselske</a:t>
            </a:r>
            <a:r>
              <a:rPr lang="en-US" dirty="0"/>
              <a:t> </a:t>
            </a:r>
            <a:r>
              <a:rPr lang="en-US" dirty="0" err="1"/>
              <a:t>konvencije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UREDBA (EZ-a) BR. 1013/2006 EVROPSKOGA PARLAMENTA I VIJEĆA od 14. </a:t>
            </a:r>
            <a:r>
              <a:rPr lang="en-US" dirty="0" err="1"/>
              <a:t>juna</a:t>
            </a:r>
            <a:r>
              <a:rPr lang="en-US" dirty="0"/>
              <a:t> 2006. o </a:t>
            </a:r>
            <a:r>
              <a:rPr lang="en-US" dirty="0" err="1"/>
              <a:t>otpremi</a:t>
            </a:r>
            <a:r>
              <a:rPr lang="en-US" dirty="0"/>
              <a:t> </a:t>
            </a:r>
            <a:r>
              <a:rPr lang="en-US" dirty="0" err="1"/>
              <a:t>pošiljaka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(Regulation (EC) No 1013/2006 of the European Parliament and of the Council of 14 June 2006 on shipments of waste)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amandmanima</a:t>
            </a:r>
            <a:r>
              <a:rPr lang="en-US" dirty="0" smtClean="0"/>
              <a:t>: Regulations </a:t>
            </a:r>
            <a:r>
              <a:rPr lang="en-US" dirty="0"/>
              <a:t>(EC) 1379/2007, (EC) 669/2008, (EC) 219/2009, (EC) 308/2009, (EC) 413/2010, (EC) 664/2011, (EC) 135/2012 and Directive 2009/31/EC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CG </a:t>
            </a:r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 smtClean="0"/>
              <a:t>novi</a:t>
            </a:r>
            <a:r>
              <a:rPr lang="en-US" dirty="0" smtClean="0"/>
              <a:t> </a:t>
            </a:r>
            <a:r>
              <a:rPr lang="en-US" dirty="0" err="1" smtClean="0"/>
              <a:t>Pravilnik</a:t>
            </a:r>
            <a:r>
              <a:rPr lang="en-US" dirty="0" smtClean="0"/>
              <a:t> o </a:t>
            </a:r>
            <a:r>
              <a:rPr lang="en-US" dirty="0" err="1" smtClean="0"/>
              <a:t>prekogranicnom</a:t>
            </a:r>
            <a:r>
              <a:rPr lang="en-US" dirty="0" smtClean="0"/>
              <a:t> </a:t>
            </a:r>
            <a:r>
              <a:rPr lang="en-US" dirty="0" err="1" smtClean="0"/>
              <a:t>kretanju</a:t>
            </a:r>
            <a:r>
              <a:rPr lang="en-US" dirty="0" smtClean="0"/>
              <a:t> </a:t>
            </a:r>
            <a:r>
              <a:rPr lang="en-US" dirty="0" err="1" smtClean="0"/>
              <a:t>otpada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uskladjen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Uredbom</a:t>
            </a:r>
            <a:r>
              <a:rPr lang="en-US" dirty="0" smtClean="0"/>
              <a:t> 1013/2006 i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vaziti</a:t>
            </a:r>
            <a:r>
              <a:rPr lang="en-US" dirty="0" smtClean="0"/>
              <a:t> do momenta </a:t>
            </a:r>
            <a:r>
              <a:rPr lang="en-US" dirty="0" err="1" smtClean="0"/>
              <a:t>ulaska</a:t>
            </a:r>
            <a:r>
              <a:rPr lang="en-US" dirty="0" smtClean="0"/>
              <a:t> CG u EU.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algn="ctr"/>
            <a:r>
              <a:rPr lang="en-US" sz="5100" dirty="0" err="1" smtClean="0"/>
              <a:t>Hvala</a:t>
            </a:r>
            <a:r>
              <a:rPr lang="en-US" sz="5100" dirty="0" smtClean="0"/>
              <a:t> </a:t>
            </a:r>
            <a:r>
              <a:rPr lang="en-US" sz="5100" dirty="0" err="1" smtClean="0"/>
              <a:t>na</a:t>
            </a:r>
            <a:r>
              <a:rPr lang="en-US" sz="5100" dirty="0" smtClean="0"/>
              <a:t> </a:t>
            </a:r>
            <a:r>
              <a:rPr lang="en-US" sz="5100" dirty="0" err="1" smtClean="0"/>
              <a:t>paznji</a:t>
            </a: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373337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Bazelska konvencija i njena pozadina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</a:t>
            </a:r>
            <a:r>
              <a:rPr lang="hr-HR" dirty="0" smtClean="0"/>
              <a:t>svojena </a:t>
            </a:r>
            <a:r>
              <a:rPr lang="hr-HR" dirty="0"/>
              <a:t>1989-te  </a:t>
            </a:r>
            <a:endParaRPr lang="en-US" dirty="0"/>
          </a:p>
          <a:p>
            <a:r>
              <a:rPr lang="en-US" dirty="0" smtClean="0"/>
              <a:t>S</a:t>
            </a:r>
            <a:r>
              <a:rPr lang="hr-HR" dirty="0" smtClean="0"/>
              <a:t>tupila </a:t>
            </a:r>
            <a:r>
              <a:rPr lang="hr-HR" dirty="0"/>
              <a:t>je na snagu 5-og maja 1992. </a:t>
            </a:r>
            <a:endParaRPr lang="en-US" dirty="0" smtClean="0"/>
          </a:p>
          <a:p>
            <a:r>
              <a:rPr lang="hr-HR" dirty="0" smtClean="0"/>
              <a:t>176 </a:t>
            </a:r>
            <a:r>
              <a:rPr lang="hr-HR" dirty="0"/>
              <a:t>zemalja i Evropska Unija su </a:t>
            </a:r>
            <a:r>
              <a:rPr lang="hr-HR" dirty="0" smtClean="0"/>
              <a:t>Stran</a:t>
            </a:r>
            <a:r>
              <a:rPr lang="en-US" dirty="0" smtClean="0"/>
              <a:t>e </a:t>
            </a:r>
            <a:r>
              <a:rPr lang="hr-HR" dirty="0" smtClean="0"/>
              <a:t>Konvencije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hr-HR" dirty="0" smtClean="0"/>
              <a:t>dgovor </a:t>
            </a:r>
            <a:r>
              <a:rPr lang="hr-HR" dirty="0"/>
              <a:t>međunarodne zajednice na probleme izaavane globalnim proizvođenjem otpada koji je opasan za ljude i životnu sredinu </a:t>
            </a:r>
            <a:endParaRPr lang="en-US" dirty="0" smtClean="0"/>
          </a:p>
          <a:p>
            <a:r>
              <a:rPr lang="hr-HR" dirty="0"/>
              <a:t>Konvencija je izrasla iz brige o pošiljkama opasnog otpada iz </a:t>
            </a:r>
            <a:r>
              <a:rPr lang="hr-HR" dirty="0" smtClean="0"/>
              <a:t>i</a:t>
            </a:r>
            <a:r>
              <a:rPr lang="en-US" dirty="0" smtClean="0"/>
              <a:t>n</a:t>
            </a:r>
            <a:r>
              <a:rPr lang="hr-HR" dirty="0" smtClean="0"/>
              <a:t>dustrijskih </a:t>
            </a:r>
            <a:r>
              <a:rPr lang="hr-HR" dirty="0"/>
              <a:t>zemalja u zemlje u razvoju </a:t>
            </a:r>
            <a:r>
              <a:rPr lang="en-US" dirty="0" smtClean="0"/>
              <a:t>i </a:t>
            </a:r>
            <a:r>
              <a:rPr lang="hr-HR" dirty="0" smtClean="0"/>
              <a:t>uglavnom </a:t>
            </a:r>
            <a:r>
              <a:rPr lang="hr-HR" dirty="0"/>
              <a:t>je posvećena uspostavljanju sistema kontrole za </a:t>
            </a:r>
            <a:r>
              <a:rPr lang="hr-HR" dirty="0" smtClean="0"/>
              <a:t>prekogranicn</a:t>
            </a:r>
            <a:r>
              <a:rPr lang="en-US" dirty="0" smtClean="0"/>
              <a:t>o</a:t>
            </a:r>
            <a:r>
              <a:rPr lang="hr-HR" dirty="0" smtClean="0"/>
              <a:t> </a:t>
            </a:r>
            <a:r>
              <a:rPr lang="en-US" dirty="0" err="1" smtClean="0"/>
              <a:t>kretanje</a:t>
            </a:r>
            <a:r>
              <a:rPr lang="hr-HR" dirty="0" smtClean="0"/>
              <a:t> </a:t>
            </a:r>
            <a:r>
              <a:rPr lang="hr-HR" dirty="0"/>
              <a:t>opasnog otpada baziran na prethodnom pismenom obavještenju.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Bazelska konvencija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hr-HR" dirty="0" smtClean="0">
                <a:effectLst/>
                <a:ea typeface="Times New Roman"/>
              </a:rPr>
              <a:t>Konvencija pruža okvir za</a:t>
            </a:r>
            <a:r>
              <a:rPr lang="en-US" dirty="0" smtClean="0">
                <a:effectLst/>
                <a:ea typeface="Times New Roman"/>
              </a:rPr>
              <a:t>:</a:t>
            </a:r>
          </a:p>
          <a:p>
            <a:pPr lvl="0" algn="just">
              <a:spcBef>
                <a:spcPts val="0"/>
              </a:spcBef>
              <a:buSzPts val="800"/>
              <a:buFont typeface="Symbol"/>
              <a:buChar char=""/>
              <a:tabLst>
                <a:tab pos="337185" algn="l"/>
              </a:tabLst>
            </a:pPr>
            <a:r>
              <a:rPr lang="hr-HR" dirty="0" smtClean="0">
                <a:effectLst/>
                <a:ea typeface="Times New Roman"/>
              </a:rPr>
              <a:t>Indentifikaciju</a:t>
            </a:r>
            <a:endParaRPr lang="en-US" dirty="0" smtClean="0">
              <a:effectLst/>
              <a:ea typeface="Times New Roman"/>
            </a:endParaRPr>
          </a:p>
          <a:p>
            <a:pPr lvl="0" algn="just">
              <a:spcBef>
                <a:spcPts val="0"/>
              </a:spcBef>
              <a:buSzPts val="800"/>
              <a:buFont typeface="Symbol"/>
              <a:buChar char=""/>
              <a:tabLst>
                <a:tab pos="337185" algn="l"/>
              </a:tabLst>
            </a:pPr>
            <a:r>
              <a:rPr lang="hr-HR" dirty="0" smtClean="0">
                <a:effectLst/>
                <a:ea typeface="Times New Roman"/>
              </a:rPr>
              <a:t>Obavještenje</a:t>
            </a:r>
            <a:endParaRPr lang="en-US" dirty="0" smtClean="0">
              <a:effectLst/>
              <a:ea typeface="Times New Roman"/>
            </a:endParaRPr>
          </a:p>
          <a:p>
            <a:pPr lvl="0" algn="just">
              <a:spcBef>
                <a:spcPts val="0"/>
              </a:spcBef>
              <a:buSzPts val="800"/>
              <a:buFont typeface="Symbol"/>
              <a:buChar char=""/>
              <a:tabLst>
                <a:tab pos="337185" algn="l"/>
              </a:tabLst>
            </a:pPr>
            <a:r>
              <a:rPr lang="hr-HR" dirty="0" smtClean="0">
                <a:effectLst/>
                <a:ea typeface="Times New Roman"/>
              </a:rPr>
              <a:t>Kontrolu</a:t>
            </a:r>
            <a:endParaRPr lang="en-US" dirty="0" smtClean="0">
              <a:effectLst/>
              <a:ea typeface="Times New Roman"/>
            </a:endParaRPr>
          </a:p>
          <a:p>
            <a:pPr lvl="0" algn="just">
              <a:spcBef>
                <a:spcPts val="0"/>
              </a:spcBef>
              <a:buSzPts val="800"/>
              <a:buFont typeface="Symbol"/>
              <a:buChar char=""/>
              <a:tabLst>
                <a:tab pos="337185" algn="l"/>
              </a:tabLst>
            </a:pPr>
            <a:r>
              <a:rPr lang="hr-HR" dirty="0" smtClean="0">
                <a:effectLst/>
                <a:ea typeface="Times New Roman"/>
              </a:rPr>
              <a:t>Upravljanje opasnim otpadom prihvatljiv</a:t>
            </a:r>
            <a:r>
              <a:rPr lang="en-US" dirty="0" err="1" smtClean="0">
                <a:effectLst/>
                <a:ea typeface="Times New Roman"/>
              </a:rPr>
              <a:t>im</a:t>
            </a:r>
            <a:r>
              <a:rPr lang="hr-HR" dirty="0" smtClean="0">
                <a:effectLst/>
                <a:ea typeface="Times New Roman"/>
              </a:rPr>
              <a:t> sa aspekta životne sredine</a:t>
            </a:r>
            <a:endParaRPr lang="en-US" dirty="0" smtClean="0">
              <a:effectLst/>
              <a:ea typeface="Times New Roman"/>
            </a:endParaRPr>
          </a:p>
          <a:p>
            <a:pPr algn="just"/>
            <a:r>
              <a:rPr lang="hr-HR" dirty="0"/>
              <a:t>Ključni </a:t>
            </a:r>
            <a:r>
              <a:rPr lang="hr-HR" dirty="0" smtClean="0"/>
              <a:t>ciljevi</a:t>
            </a:r>
            <a:r>
              <a:rPr lang="en-US" dirty="0" smtClean="0"/>
              <a:t>:</a:t>
            </a: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hr-HR" dirty="0"/>
              <a:t>Opasni otpad bi trebao biti obrađen i deponovan što je moguće bliže mjestu proizvodnje- nastanka;</a:t>
            </a: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hr-HR" dirty="0" smtClean="0"/>
              <a:t>Prekogranicn</a:t>
            </a:r>
            <a:r>
              <a:rPr lang="en-US" dirty="0" smtClean="0"/>
              <a:t>o</a:t>
            </a:r>
            <a:r>
              <a:rPr lang="hr-HR" dirty="0" smtClean="0"/>
              <a:t> </a:t>
            </a:r>
            <a:r>
              <a:rPr lang="en-US" dirty="0" err="1" smtClean="0"/>
              <a:t>kretanje</a:t>
            </a:r>
            <a:r>
              <a:rPr lang="hr-HR" dirty="0" smtClean="0"/>
              <a:t> </a:t>
            </a:r>
            <a:r>
              <a:rPr lang="hr-HR" dirty="0"/>
              <a:t>opasnog otpada bi </a:t>
            </a:r>
            <a:r>
              <a:rPr lang="hr-HR" dirty="0" smtClean="0"/>
              <a:t>treba</a:t>
            </a:r>
            <a:r>
              <a:rPr lang="en-US" dirty="0" smtClean="0"/>
              <a:t>lo</a:t>
            </a:r>
            <a:r>
              <a:rPr lang="hr-HR" dirty="0" smtClean="0"/>
              <a:t> </a:t>
            </a:r>
            <a:r>
              <a:rPr lang="hr-HR" dirty="0"/>
              <a:t>biti </a:t>
            </a:r>
            <a:r>
              <a:rPr lang="hr-HR" dirty="0" smtClean="0"/>
              <a:t>sveden</a:t>
            </a:r>
            <a:r>
              <a:rPr lang="en-US" dirty="0" smtClean="0"/>
              <a:t>o</a:t>
            </a:r>
            <a:r>
              <a:rPr lang="hr-HR" dirty="0" smtClean="0"/>
              <a:t> </a:t>
            </a:r>
            <a:r>
              <a:rPr lang="hr-HR" dirty="0"/>
              <a:t>na minimum u skladu sa upravljanjem istim prihvatljivim sa aspekta životne sredine;</a:t>
            </a: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hr-HR" dirty="0"/>
              <a:t>Proizvodnja opasnog otpada bi trebala biti smanjena i minimizirana u izvoru nastanka.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6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Crna</a:t>
            </a:r>
            <a:r>
              <a:rPr lang="en-US" dirty="0" smtClean="0"/>
              <a:t> Gora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/>
              <a:t>Zakon o potvrđivanju Bazelske konvencije o kontroli </a:t>
            </a:r>
            <a:r>
              <a:rPr lang="vi-VN" dirty="0" smtClean="0"/>
              <a:t>prekograničnog</a:t>
            </a:r>
            <a:r>
              <a:rPr lang="en-US" dirty="0"/>
              <a:t> </a:t>
            </a:r>
            <a:r>
              <a:rPr lang="vi-VN" dirty="0" smtClean="0"/>
              <a:t>Kretanja </a:t>
            </a:r>
            <a:r>
              <a:rPr lang="vi-VN" dirty="0"/>
              <a:t>opasnih otpada i njihovom </a:t>
            </a:r>
            <a:r>
              <a:rPr lang="vi-VN" dirty="0" smtClean="0"/>
              <a:t>odlaganju</a:t>
            </a:r>
            <a:r>
              <a:rPr lang="en-US" dirty="0" smtClean="0"/>
              <a:t> (</a:t>
            </a:r>
            <a:r>
              <a:rPr lang="en-US" dirty="0" err="1" smtClean="0"/>
              <a:t>Sl.list</a:t>
            </a:r>
            <a:r>
              <a:rPr lang="en-US" dirty="0" smtClean="0"/>
              <a:t> SRJ, </a:t>
            </a:r>
            <a:r>
              <a:rPr lang="en-US" dirty="0" err="1" smtClean="0"/>
              <a:t>Medjunarodni</a:t>
            </a:r>
            <a:r>
              <a:rPr lang="en-US" dirty="0" smtClean="0"/>
              <a:t> </a:t>
            </a:r>
            <a:r>
              <a:rPr lang="en-US" dirty="0" err="1" smtClean="0"/>
              <a:t>ugovori</a:t>
            </a:r>
            <a:r>
              <a:rPr lang="en-US" dirty="0" smtClean="0"/>
              <a:t> 2/99)</a:t>
            </a:r>
          </a:p>
          <a:p>
            <a:r>
              <a:rPr lang="en-US" dirty="0" smtClean="0"/>
              <a:t>Montenegro succeeded to the Convention on 23 October 2006. The Convention became effective for Montenegro on 3 June 2006, the date of State succession. Montenegro also succeeded to the Ban Amendment on 23 October 2006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dirty="0"/>
              <a:t>Bazelska Konvencija se oslanja na dva stuba: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hr-HR" dirty="0" smtClean="0"/>
              <a:t>(</a:t>
            </a:r>
            <a:r>
              <a:rPr lang="hr-HR" dirty="0"/>
              <a:t>1) sistem obavještavanja i kontrole </a:t>
            </a:r>
            <a:r>
              <a:rPr lang="hr-HR" dirty="0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hr-HR" dirty="0" smtClean="0"/>
              <a:t>(</a:t>
            </a:r>
            <a:r>
              <a:rPr lang="hr-HR" dirty="0"/>
              <a:t>2) upravljanje opasnim otpadom. </a:t>
            </a:r>
            <a:endParaRPr lang="en-US" dirty="0" smtClean="0"/>
          </a:p>
          <a:p>
            <a:r>
              <a:rPr lang="hr-HR" dirty="0" smtClean="0"/>
              <a:t>Dva </a:t>
            </a:r>
            <a:r>
              <a:rPr lang="hr-HR" dirty="0"/>
              <a:t>stuba zavise jedan od drugog </a:t>
            </a:r>
            <a:r>
              <a:rPr lang="en-US" dirty="0" smtClean="0"/>
              <a:t>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potpunog</a:t>
            </a:r>
            <a:r>
              <a:rPr lang="en-US" dirty="0" smtClean="0"/>
              <a:t> </a:t>
            </a:r>
            <a:r>
              <a:rPr lang="en-US" dirty="0" err="1" smtClean="0"/>
              <a:t>sprovodjenja</a:t>
            </a:r>
            <a:r>
              <a:rPr lang="en-US" dirty="0" smtClean="0"/>
              <a:t> </a:t>
            </a:r>
            <a:r>
              <a:rPr lang="hr-HR" dirty="0" smtClean="0"/>
              <a:t>ciljeva </a:t>
            </a:r>
            <a:r>
              <a:rPr lang="hr-HR" dirty="0"/>
              <a:t>Konvencije.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hr-HR" dirty="0"/>
              <a:t>(1) </a:t>
            </a:r>
            <a:r>
              <a:rPr lang="hr-HR" i="1" dirty="0"/>
              <a:t>Sistem Obavještavanja i </a:t>
            </a:r>
            <a:r>
              <a:rPr lang="hr-HR" i="1" dirty="0" smtClean="0"/>
              <a:t>Kontrole</a:t>
            </a:r>
            <a:endParaRPr lang="en-US" dirty="0"/>
          </a:p>
          <a:p>
            <a:r>
              <a:rPr lang="hr-HR" dirty="0"/>
              <a:t>Bazelska Konvencija uspostavlja veoma strog sistem kontrole, na osnovu </a:t>
            </a:r>
            <a:r>
              <a:rPr lang="hr-HR" dirty="0" smtClean="0"/>
              <a:t>pre</a:t>
            </a:r>
            <a:r>
              <a:rPr lang="en-US" dirty="0" smtClean="0"/>
              <a:t>t</a:t>
            </a:r>
            <a:r>
              <a:rPr lang="hr-HR" dirty="0" smtClean="0"/>
              <a:t>hodne </a:t>
            </a:r>
            <a:r>
              <a:rPr lang="hr-HR" dirty="0"/>
              <a:t>pismene saglasnosti o proceduri koja se treba poštovati prije nego se </a:t>
            </a:r>
            <a:r>
              <a:rPr lang="en-US" dirty="0" err="1" smtClean="0"/>
              <a:t>sprovede</a:t>
            </a:r>
            <a:r>
              <a:rPr lang="hr-HR" dirty="0" smtClean="0"/>
              <a:t> </a:t>
            </a:r>
            <a:r>
              <a:rPr lang="en-US" dirty="0" err="1" smtClean="0"/>
              <a:t>kretanje</a:t>
            </a:r>
            <a:r>
              <a:rPr lang="hr-HR" dirty="0" smtClean="0"/>
              <a:t> </a:t>
            </a:r>
            <a:r>
              <a:rPr lang="hr-HR" dirty="0"/>
              <a:t>opasnog otpada između Strana Konvencije</a:t>
            </a:r>
            <a:r>
              <a:rPr lang="hr-HR" dirty="0" smtClean="0"/>
              <a:t>.</a:t>
            </a:r>
            <a:endParaRPr lang="en-US" dirty="0"/>
          </a:p>
          <a:p>
            <a:r>
              <a:rPr lang="hr-HR" dirty="0"/>
              <a:t>Procedura o obavještenju o prekograničnom </a:t>
            </a:r>
            <a:r>
              <a:rPr lang="en-US" dirty="0" err="1" smtClean="0"/>
              <a:t>kretanju</a:t>
            </a:r>
            <a:r>
              <a:rPr lang="hr-HR" dirty="0" smtClean="0"/>
              <a:t> </a:t>
            </a:r>
            <a:r>
              <a:rPr lang="hr-HR" dirty="0"/>
              <a:t>opasnog ili drugih oblika otpada predstavlja osnovu sistema kontrole Bazelske konvencije. Procedura je data u Članovima 6, 7 i 8. Jedan važan uslov Bazelske Konvencije je da </a:t>
            </a:r>
            <a:r>
              <a:rPr lang="en-US" dirty="0" err="1" smtClean="0"/>
              <a:t>kretanje</a:t>
            </a:r>
            <a:r>
              <a:rPr lang="hr-HR" dirty="0" smtClean="0"/>
              <a:t> </a:t>
            </a:r>
            <a:r>
              <a:rPr lang="hr-HR" dirty="0"/>
              <a:t>prekograničnog opasnog ili drugog otpada  može da se desi samo po </a:t>
            </a:r>
            <a:r>
              <a:rPr lang="hr-HR" dirty="0" smtClean="0"/>
              <a:t>pre</a:t>
            </a:r>
            <a:r>
              <a:rPr lang="en-US" dirty="0" smtClean="0"/>
              <a:t>t</a:t>
            </a:r>
            <a:r>
              <a:rPr lang="hr-HR" dirty="0" smtClean="0"/>
              <a:t>hodnom </a:t>
            </a:r>
            <a:r>
              <a:rPr lang="hr-HR" dirty="0"/>
              <a:t>pismenom obavještenju nadležnih organa Država izvoza, uvoza ili tranzita (ako je moguće</a:t>
            </a:r>
            <a:r>
              <a:rPr lang="hr-HR" dirty="0" smtClean="0"/>
              <a:t>) </a:t>
            </a:r>
            <a:r>
              <a:rPr lang="hr-HR" dirty="0"/>
              <a:t>i po saglasnosti tih organa da dozvole prekogranični pokret otpada. </a:t>
            </a:r>
            <a:r>
              <a:rPr lang="en-US" dirty="0"/>
              <a:t>S</a:t>
            </a:r>
            <a:r>
              <a:rPr lang="hr-HR" dirty="0" smtClean="0"/>
              <a:t>vaka </a:t>
            </a:r>
            <a:r>
              <a:rPr lang="hr-HR" dirty="0"/>
              <a:t>pošiljka opasnog ili drugog otpada mora biti praćena odgovarajućim dokumentom od tačke gdje </a:t>
            </a:r>
            <a:r>
              <a:rPr lang="hr-HR" dirty="0" smtClean="0"/>
              <a:t>prekograničn</a:t>
            </a:r>
            <a:r>
              <a:rPr lang="en-US" dirty="0" smtClean="0"/>
              <a:t>o </a:t>
            </a:r>
            <a:r>
              <a:rPr lang="en-US" dirty="0" err="1" smtClean="0"/>
              <a:t>kretanje</a:t>
            </a:r>
            <a:r>
              <a:rPr lang="hr-HR" dirty="0" smtClean="0"/>
              <a:t> počinje </a:t>
            </a:r>
            <a:r>
              <a:rPr lang="hr-HR" dirty="0"/>
              <a:t>do </a:t>
            </a:r>
            <a:r>
              <a:rPr lang="hr-HR" dirty="0" smtClean="0"/>
              <a:t>mjesta </a:t>
            </a:r>
            <a:r>
              <a:rPr lang="hr-HR" dirty="0"/>
              <a:t>odlaganja-deponovanja. Pošiljke opasnog otpada upućene bez takve dokumentacije su nezakonite</a:t>
            </a:r>
            <a:r>
              <a:rPr lang="hr-HR" dirty="0" smtClean="0"/>
              <a:t>.</a:t>
            </a:r>
            <a:endParaRPr lang="en-US" dirty="0"/>
          </a:p>
          <a:p>
            <a:r>
              <a:rPr lang="hr-HR" dirty="0"/>
              <a:t>Dodatno, postoje potpune zabrane izvoza ovog otpada u određene zemlje.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dirty="0"/>
              <a:t>(2) </a:t>
            </a:r>
            <a:r>
              <a:rPr lang="hr-HR" i="1" dirty="0"/>
              <a:t>Upravljanje opasnim otpadom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hr-HR" dirty="0"/>
              <a:t>Drugi stub Bazelske Konvencije je stub upravljanja opasnim otpadom. Upravljanje  prihvatljivo za životnu sredinu-okolinu je definisano u Konvenciji kao '</a:t>
            </a:r>
            <a:r>
              <a:rPr lang="hr-HR" dirty="0" smtClean="0"/>
              <a:t>'p</a:t>
            </a:r>
            <a:r>
              <a:rPr lang="en-US" dirty="0" smtClean="0"/>
              <a:t>re</a:t>
            </a:r>
            <a:r>
              <a:rPr lang="hr-HR" dirty="0" smtClean="0"/>
              <a:t>duzimanje </a:t>
            </a:r>
            <a:r>
              <a:rPr lang="hr-HR" dirty="0"/>
              <a:t>svih u praksi mogućih koraka kako bi se osiguralo da se opasnim i drugim otpadom upravlja na način koji će zaštititi ljudsko zdravlje i životnu sredinu od negativnih efekata koji mogu nastati od takvog otpada''.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hr-HR" dirty="0"/>
              <a:t>Šta znači '</a:t>
            </a:r>
            <a:r>
              <a:rPr lang="hr-HR" dirty="0" smtClean="0"/>
              <a:t>'p</a:t>
            </a:r>
            <a:r>
              <a:rPr lang="en-US" dirty="0" smtClean="0"/>
              <a:t>re</a:t>
            </a:r>
            <a:r>
              <a:rPr lang="hr-HR" dirty="0" smtClean="0"/>
              <a:t>duzimanje </a:t>
            </a:r>
            <a:r>
              <a:rPr lang="hr-HR" dirty="0"/>
              <a:t>svih u praksi mogućih koraka</a:t>
            </a:r>
            <a:r>
              <a:rPr lang="hr-HR" dirty="0" smtClean="0"/>
              <a:t>''?</a:t>
            </a:r>
            <a:r>
              <a:rPr lang="en-US" dirty="0" smtClean="0"/>
              <a:t>: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hr-HR" dirty="0"/>
              <a:t>Obaveza smanjenja  proizvodnje opasnog otpada</a:t>
            </a:r>
            <a:r>
              <a:rPr lang="hr-HR" dirty="0" smtClean="0"/>
              <a:t>;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hr-HR" dirty="0"/>
              <a:t>Obaveza biti samodovoljan</a:t>
            </a:r>
            <a:r>
              <a:rPr lang="hr-HR" dirty="0" smtClean="0"/>
              <a:t>;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hr-HR" dirty="0"/>
              <a:t>Obaveza smanjenja prekograničnog </a:t>
            </a:r>
            <a:r>
              <a:rPr lang="en-US" dirty="0" err="1" smtClean="0"/>
              <a:t>kretanj</a:t>
            </a:r>
            <a:r>
              <a:rPr lang="hr-HR" dirty="0" smtClean="0"/>
              <a:t>a;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Kriterij</a:t>
            </a:r>
            <a:r>
              <a:rPr lang="en-US" dirty="0" smtClean="0"/>
              <a:t>um</a:t>
            </a:r>
            <a:r>
              <a:rPr lang="hr-HR" dirty="0" smtClean="0"/>
              <a:t> </a:t>
            </a:r>
            <a:r>
              <a:rPr lang="hr-HR" dirty="0"/>
              <a:t>određenja upravljanja prihvatljivog za životnu sredinu uključuje</a:t>
            </a:r>
            <a:r>
              <a:rPr lang="hr-HR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ü"/>
            </a:pPr>
            <a:r>
              <a:rPr lang="hr-HR" dirty="0"/>
              <a:t>Postojanje regulatorne infrastrukture i mehanizma prinude koji </a:t>
            </a:r>
            <a:r>
              <a:rPr lang="hr-HR" dirty="0" smtClean="0"/>
              <a:t>obezbjeđuju </a:t>
            </a:r>
            <a:r>
              <a:rPr lang="hr-HR" dirty="0"/>
              <a:t>poštovanje </a:t>
            </a:r>
            <a:r>
              <a:rPr lang="hr-HR" dirty="0" smtClean="0"/>
              <a:t>pravila;</a:t>
            </a:r>
            <a:endParaRPr lang="en-US" dirty="0"/>
          </a:p>
          <a:p>
            <a:pPr lvl="1">
              <a:buFont typeface="Wingdings" pitchFamily="2" charset="2"/>
              <a:buChar char="ü"/>
            </a:pPr>
            <a:r>
              <a:rPr lang="hr-HR" dirty="0"/>
              <a:t>Kapaciteti i postrojenja adekvatnog nivoa tehnologije i kontrole zagađenja </a:t>
            </a:r>
            <a:r>
              <a:rPr lang="en-US" dirty="0" err="1" smtClean="0"/>
              <a:t>kao</a:t>
            </a:r>
            <a:r>
              <a:rPr lang="en-US" dirty="0" smtClean="0"/>
              <a:t> i </a:t>
            </a:r>
            <a:r>
              <a:rPr lang="en-US" dirty="0" err="1" smtClean="0"/>
              <a:t>dozvole</a:t>
            </a:r>
            <a:r>
              <a:rPr lang="en-US" dirty="0" smtClean="0"/>
              <a:t> </a:t>
            </a:r>
            <a:r>
              <a:rPr lang="hr-HR" dirty="0" smtClean="0"/>
              <a:t>da </a:t>
            </a:r>
            <a:r>
              <a:rPr lang="hr-HR" dirty="0"/>
              <a:t>postupaju sa opasnim otpadom</a:t>
            </a:r>
            <a:r>
              <a:rPr lang="hr-HR" dirty="0" smtClean="0"/>
              <a:t>;</a:t>
            </a:r>
            <a:endParaRPr lang="en-US" dirty="0"/>
          </a:p>
          <a:p>
            <a:pPr lvl="1">
              <a:buFont typeface="Wingdings" pitchFamily="2" charset="2"/>
              <a:buChar char="ü"/>
            </a:pPr>
            <a:r>
              <a:rPr lang="hr-HR" dirty="0"/>
              <a:t>Rukovodioci kapaciteta i postrojenja u kojima se postupa sa opasnim otpadom obavezni su pratiti efekte tih aktivnosti</a:t>
            </a:r>
            <a:r>
              <a:rPr lang="hr-HR" dirty="0" smtClean="0"/>
              <a:t>;</a:t>
            </a:r>
            <a:endParaRPr lang="en-US" dirty="0"/>
          </a:p>
          <a:p>
            <a:pPr lvl="1">
              <a:buFont typeface="Wingdings" pitchFamily="2" charset="2"/>
              <a:buChar char="ü"/>
            </a:pPr>
            <a:r>
              <a:rPr lang="hr-HR" dirty="0"/>
              <a:t>Osobe uključene u upravljanje opasnim otpadom su sposobne i sa adekvatnom obukom</a:t>
            </a:r>
            <a:r>
              <a:rPr lang="hr-HR" dirty="0" smtClean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3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/>
            <a:r>
              <a:rPr lang="hr-HR" sz="1600" dirty="0"/>
              <a:t>Preambula </a:t>
            </a:r>
            <a:r>
              <a:rPr lang="hr-HR" sz="1600" dirty="0" smtClean="0"/>
              <a:t> </a:t>
            </a:r>
            <a:r>
              <a:rPr lang="hr-HR" sz="1600" dirty="0"/>
              <a:t>Konvencije postavlja težnje i </a:t>
            </a:r>
            <a:r>
              <a:rPr lang="hr-HR" sz="1600" dirty="0" smtClean="0"/>
              <a:t>cil</a:t>
            </a:r>
            <a:r>
              <a:rPr lang="en-US" sz="1600" dirty="0" err="1" smtClean="0"/>
              <a:t>jeve</a:t>
            </a:r>
            <a:r>
              <a:rPr lang="en-US" sz="1600" dirty="0" smtClean="0"/>
              <a:t>, a</a:t>
            </a:r>
            <a:r>
              <a:rPr lang="hr-HR" sz="1600" dirty="0" smtClean="0"/>
              <a:t> </a:t>
            </a:r>
            <a:r>
              <a:rPr lang="hr-HR" sz="1600" dirty="0"/>
              <a:t>posebno naglašava da bi </a:t>
            </a:r>
            <a:r>
              <a:rPr lang="hr-HR" sz="1600" dirty="0" smtClean="0"/>
              <a:t>prekograničn</a:t>
            </a:r>
            <a:r>
              <a:rPr lang="en-US" sz="1600" dirty="0" smtClean="0"/>
              <a:t>o</a:t>
            </a:r>
            <a:r>
              <a:rPr lang="hr-HR" sz="1600" dirty="0" smtClean="0"/>
              <a:t> </a:t>
            </a:r>
            <a:r>
              <a:rPr lang="en-US" sz="1600" dirty="0" err="1" smtClean="0"/>
              <a:t>kretanje</a:t>
            </a:r>
            <a:r>
              <a:rPr lang="hr-HR" sz="1600" dirty="0" smtClean="0"/>
              <a:t> </a:t>
            </a:r>
            <a:r>
              <a:rPr lang="hr-HR" sz="1600" dirty="0"/>
              <a:t>opasnog otpada </a:t>
            </a:r>
            <a:r>
              <a:rPr lang="hr-HR" sz="1600" dirty="0" smtClean="0"/>
              <a:t>treba</a:t>
            </a:r>
            <a:r>
              <a:rPr lang="en-US" sz="1600" dirty="0" smtClean="0"/>
              <a:t>l</a:t>
            </a:r>
            <a:r>
              <a:rPr lang="hr-HR" sz="1600" dirty="0" smtClean="0"/>
              <a:t>o </a:t>
            </a:r>
            <a:r>
              <a:rPr lang="hr-HR" sz="1600" dirty="0"/>
              <a:t>biti </a:t>
            </a:r>
            <a:r>
              <a:rPr lang="hr-HR" sz="1600" dirty="0" smtClean="0"/>
              <a:t>dozvoljen</a:t>
            </a:r>
            <a:r>
              <a:rPr lang="en-US" sz="1600" dirty="0" smtClean="0"/>
              <a:t>o</a:t>
            </a:r>
            <a:r>
              <a:rPr lang="hr-HR" sz="1600" dirty="0" smtClean="0"/>
              <a:t> </a:t>
            </a:r>
            <a:r>
              <a:rPr lang="hr-HR" sz="1600" dirty="0"/>
              <a:t>samo onda kada je njegov transport i konačno odlaganje prihvatljivo sa aspekta životne sredine. Takođe, </a:t>
            </a:r>
            <a:r>
              <a:rPr lang="hr-HR" sz="1600" dirty="0" smtClean="0"/>
              <a:t>sadrži </a:t>
            </a:r>
            <a:r>
              <a:rPr lang="en-US" sz="1600" dirty="0" err="1" smtClean="0"/>
              <a:t>jasna</a:t>
            </a:r>
            <a:r>
              <a:rPr lang="en-US" sz="1600" dirty="0" smtClean="0"/>
              <a:t> </a:t>
            </a:r>
            <a:r>
              <a:rPr lang="en-US" sz="1600" dirty="0" err="1" smtClean="0"/>
              <a:t>uputstva</a:t>
            </a:r>
            <a:r>
              <a:rPr lang="en-US" sz="1600" dirty="0" smtClean="0"/>
              <a:t> </a:t>
            </a:r>
            <a:r>
              <a:rPr lang="hr-HR" sz="1600" dirty="0" smtClean="0"/>
              <a:t>na </a:t>
            </a:r>
            <a:r>
              <a:rPr lang="hr-HR" sz="1600" dirty="0"/>
              <a:t>ograničene sposobnosti zemalja u razvoju u upravljanju opasnim otpadom i naglašava da postoji rastuća želja da se zabrani </a:t>
            </a:r>
            <a:r>
              <a:rPr lang="hr-HR" sz="1600" dirty="0" smtClean="0"/>
              <a:t>prekograničn</a:t>
            </a:r>
            <a:r>
              <a:rPr lang="en-US" sz="1600" dirty="0" smtClean="0"/>
              <a:t>o</a:t>
            </a:r>
            <a:r>
              <a:rPr lang="hr-HR" sz="1600" dirty="0" smtClean="0"/>
              <a:t> </a:t>
            </a:r>
            <a:r>
              <a:rPr lang="en-US" sz="1600" dirty="0" err="1" smtClean="0"/>
              <a:t>kretanje</a:t>
            </a:r>
            <a:r>
              <a:rPr lang="hr-HR" sz="1600" dirty="0" smtClean="0"/>
              <a:t> </a:t>
            </a:r>
            <a:r>
              <a:rPr lang="hr-HR" sz="1600" dirty="0"/>
              <a:t>opasnog otpada </a:t>
            </a:r>
            <a:r>
              <a:rPr lang="en-US" sz="1600" dirty="0" smtClean="0"/>
              <a:t>i</a:t>
            </a:r>
            <a:r>
              <a:rPr lang="hr-HR" sz="1600" dirty="0" smtClean="0"/>
              <a:t> </a:t>
            </a:r>
            <a:r>
              <a:rPr lang="hr-HR" sz="1600" dirty="0"/>
              <a:t>njegovo deponovanje u drugim zemljama, posebno u zemljama u razvoju</a:t>
            </a:r>
            <a:r>
              <a:rPr lang="hr-HR" sz="1600" dirty="0" smtClean="0"/>
              <a:t>.</a:t>
            </a:r>
            <a:endParaRPr lang="en-US" sz="1600" dirty="0"/>
          </a:p>
          <a:p>
            <a:pPr algn="just"/>
            <a:r>
              <a:rPr lang="hr-HR" sz="1600" dirty="0"/>
              <a:t>Prva četiri člana Konvencije izražavaju obim Konvencije, definicije i opšte </a:t>
            </a:r>
            <a:r>
              <a:rPr lang="hr-HR" sz="1600" dirty="0" smtClean="0"/>
              <a:t>obaveze</a:t>
            </a:r>
            <a:r>
              <a:rPr lang="en-US" sz="1600" dirty="0" smtClean="0"/>
              <a:t> i </a:t>
            </a:r>
            <a:r>
              <a:rPr lang="hr-HR" sz="1600" dirty="0" smtClean="0"/>
              <a:t>predstavljaju </a:t>
            </a:r>
            <a:r>
              <a:rPr lang="hr-HR" sz="1600" dirty="0"/>
              <a:t>osnovu za članove koji slijede, postavljaju ciljeve, definišu pojmove i uspostavljaju ključne uslove koji će voditi  tumačenje  i </a:t>
            </a:r>
            <a:r>
              <a:rPr lang="en-US" sz="1600" dirty="0" smtClean="0"/>
              <a:t>s</a:t>
            </a:r>
            <a:r>
              <a:rPr lang="hr-HR" sz="1600" dirty="0" smtClean="0"/>
              <a:t>provođenje </a:t>
            </a:r>
            <a:r>
              <a:rPr lang="hr-HR" sz="1600" dirty="0"/>
              <a:t>ostatka Konvencije</a:t>
            </a:r>
            <a:r>
              <a:rPr lang="hr-HR" sz="1600" dirty="0" smtClean="0"/>
              <a:t>.</a:t>
            </a:r>
            <a:endParaRPr lang="en-US" sz="1600" dirty="0"/>
          </a:p>
          <a:p>
            <a:pPr algn="just"/>
            <a:r>
              <a:rPr lang="en-US" sz="1600" dirty="0" err="1" smtClean="0"/>
              <a:t>Osnova</a:t>
            </a:r>
            <a:r>
              <a:rPr lang="en-US" sz="1600" dirty="0" smtClean="0"/>
              <a:t> </a:t>
            </a:r>
            <a:r>
              <a:rPr lang="hr-HR" sz="1600" dirty="0" smtClean="0"/>
              <a:t>sistema </a:t>
            </a:r>
            <a:r>
              <a:rPr lang="hr-HR" sz="1600" dirty="0"/>
              <a:t>pravila </a:t>
            </a:r>
            <a:r>
              <a:rPr lang="hr-HR" sz="1600" dirty="0" smtClean="0"/>
              <a:t>Konvencije </a:t>
            </a:r>
            <a:r>
              <a:rPr lang="hr-HR" sz="1600" dirty="0"/>
              <a:t>je definicija opasnog otpada istaknuta u Članu 1, Tačka 1. Postoje </a:t>
            </a:r>
            <a:r>
              <a:rPr lang="hr-HR" sz="1600" dirty="0" smtClean="0"/>
              <a:t>dv</a:t>
            </a:r>
            <a:r>
              <a:rPr lang="en-US" sz="1600" dirty="0" err="1" smtClean="0"/>
              <a:t>ije</a:t>
            </a:r>
            <a:r>
              <a:rPr lang="hr-HR" sz="1600" dirty="0" smtClean="0"/>
              <a:t> </a:t>
            </a:r>
            <a:r>
              <a:rPr lang="hr-HR" sz="1600" dirty="0"/>
              <a:t>mogućnosti po kojim se otpad može smatrati opasnim. Prva mogućnost je da otpad pripada bilo kojoj </a:t>
            </a:r>
            <a:r>
              <a:rPr lang="hr-HR" sz="1600" dirty="0" smtClean="0"/>
              <a:t>kategoriji </a:t>
            </a:r>
            <a:r>
              <a:rPr lang="hr-HR" sz="1600" dirty="0"/>
              <a:t>sadržanoj u Aneksu I, osim ako ne posjeduje neku od karakteristika sadržanih u Aneksu III. Druga mogućnost je da se otpad smatra opasnim od strane nacionalnog zakonodavstva </a:t>
            </a:r>
            <a:r>
              <a:rPr lang="hr-HR" sz="1600" dirty="0" smtClean="0"/>
              <a:t>Strane </a:t>
            </a:r>
            <a:r>
              <a:rPr lang="hr-HR" sz="1600" dirty="0"/>
              <a:t>izvoznika, uvoznika ili tranzita. Član 4 postavlja opšte obaveze Konvencije a posebno specifične zabrane uvoza i izvoza opasnog i drugog otpada. </a:t>
            </a:r>
            <a:r>
              <a:rPr lang="hr-HR" sz="1600" dirty="0" smtClean="0"/>
              <a:t>Takođe </a:t>
            </a:r>
            <a:r>
              <a:rPr lang="hr-HR" sz="1600" dirty="0"/>
              <a:t>postavlja opšte obaveze koje određuju sve ostale posebne i detaljnije odredbe</a:t>
            </a:r>
            <a:r>
              <a:rPr lang="hr-HR" sz="1600" dirty="0" smtClean="0"/>
              <a:t>.</a:t>
            </a:r>
            <a:endParaRPr lang="en-US" sz="1600" dirty="0"/>
          </a:p>
          <a:p>
            <a:pPr algn="just"/>
            <a:r>
              <a:rPr lang="hr-HR" sz="1600" dirty="0"/>
              <a:t>Opšte odredbe jasno govore da je Konvencija </a:t>
            </a:r>
            <a:r>
              <a:rPr lang="hr-HR" sz="1600" dirty="0" smtClean="0"/>
              <a:t>temelj</a:t>
            </a:r>
            <a:r>
              <a:rPr lang="en-US" sz="1600" dirty="0" smtClean="0"/>
              <a:t>,</a:t>
            </a:r>
            <a:r>
              <a:rPr lang="hr-HR" sz="1600" dirty="0" smtClean="0"/>
              <a:t> </a:t>
            </a:r>
            <a:r>
              <a:rPr lang="hr-HR" sz="1600" dirty="0"/>
              <a:t>a ne plafon. Strane (Konvencije) zato mogu uvesti šira pravila prometa i upravljanja opasnim otpadom od onih sadržanih u Konvenciji.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97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Ključni kontakti i web stranice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3832" y="2820765"/>
          <a:ext cx="6236335" cy="2084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850"/>
                <a:gridCol w="3118485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Secretariat of the Basel Convention (SBC)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>
                          <a:effectLst/>
                        </a:rPr>
                        <a:t>International Environment House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>
                          <a:effectLst/>
                        </a:rPr>
                        <a:t>11-13 chemin des Anémones 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Building D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1219 Châtelaine (Geneva),  </a:t>
                      </a:r>
                    </a:p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Switzerland 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Tel.: (+41 22) 917 8218 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Fax: (+41 22) 797 3454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>
                          <a:effectLst/>
                        </a:rPr>
                        <a:t>E-mail: </a:t>
                      </a:r>
                      <a:r>
                        <a:rPr lang="fr-CH" sz="1200" u="sng">
                          <a:effectLst/>
                          <a:hlinkClick r:id="rId2"/>
                        </a:rPr>
                        <a:t>sbc@unep.ch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 dirty="0" err="1">
                          <a:effectLst/>
                        </a:rPr>
                        <a:t>Website</a:t>
                      </a:r>
                      <a:r>
                        <a:rPr lang="fr-CH" sz="1200" dirty="0">
                          <a:effectLst/>
                        </a:rPr>
                        <a:t>: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 u="sng" dirty="0">
                          <a:effectLst/>
                          <a:hlinkClick r:id="rId3"/>
                        </a:rPr>
                        <a:t>http://www.basel.int/</a:t>
                      </a:r>
                      <a:r>
                        <a:rPr lang="fr-CH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Electronic Publications: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effectLst/>
                          <a:hlinkClick r:id="rId4"/>
                        </a:rPr>
                        <a:t>http://www.basel.int/pub/pub.html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1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upravljanju</a:t>
            </a:r>
            <a:r>
              <a:rPr lang="en-US" dirty="0" smtClean="0"/>
              <a:t> </a:t>
            </a:r>
            <a:r>
              <a:rPr lang="en-US" dirty="0" err="1" smtClean="0"/>
              <a:t>otpadom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en-US" b="1" dirty="0" err="1"/>
              <a:t>Pojam</a:t>
            </a:r>
            <a:r>
              <a:rPr lang="en-US" b="1" dirty="0"/>
              <a:t> </a:t>
            </a:r>
            <a:r>
              <a:rPr lang="en-US" b="1" dirty="0" err="1"/>
              <a:t>prekogranicnog</a:t>
            </a:r>
            <a:r>
              <a:rPr lang="en-US" b="1" dirty="0"/>
              <a:t> </a:t>
            </a:r>
            <a:r>
              <a:rPr lang="en-US" b="1" dirty="0" err="1" smtClean="0"/>
              <a:t>kretanja</a:t>
            </a:r>
            <a:r>
              <a:rPr lang="en-US" b="1" dirty="0" smtClean="0"/>
              <a:t>, Clan </a:t>
            </a:r>
            <a:r>
              <a:rPr lang="en-US" b="1" dirty="0"/>
              <a:t>79</a:t>
            </a:r>
          </a:p>
          <a:p>
            <a:pPr algn="just"/>
            <a:r>
              <a:rPr lang="en-US" dirty="0" err="1"/>
              <a:t>Prekogranicnim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teritoriju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</a:t>
            </a:r>
            <a:r>
              <a:rPr lang="en-US" dirty="0" smtClean="0"/>
              <a:t>Gore, </a:t>
            </a:r>
            <a:r>
              <a:rPr lang="en-US" dirty="0" err="1" smtClean="0"/>
              <a:t>tranzit</a:t>
            </a:r>
            <a:r>
              <a:rPr lang="en-US" dirty="0" smtClean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inostranog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teritorije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Gore i </a:t>
            </a:r>
            <a:r>
              <a:rPr lang="en-US" dirty="0" err="1"/>
              <a:t>izvoz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teritorije</a:t>
            </a:r>
            <a:r>
              <a:rPr lang="en-US" dirty="0"/>
              <a:t> </a:t>
            </a:r>
            <a:r>
              <a:rPr lang="en-US" dirty="0" err="1" smtClean="0"/>
              <a:t>Crne</a:t>
            </a:r>
            <a:r>
              <a:rPr lang="en-US" dirty="0" smtClean="0"/>
              <a:t> Gore</a:t>
            </a:r>
            <a:r>
              <a:rPr lang="en-US" dirty="0"/>
              <a:t>.</a:t>
            </a:r>
          </a:p>
          <a:p>
            <a:pPr algn="ctr"/>
            <a:r>
              <a:rPr lang="en-US" b="1" dirty="0" err="1"/>
              <a:t>Uvoz</a:t>
            </a:r>
            <a:r>
              <a:rPr lang="en-US" b="1" dirty="0"/>
              <a:t> </a:t>
            </a:r>
            <a:r>
              <a:rPr lang="en-US" b="1" dirty="0" err="1" smtClean="0"/>
              <a:t>otpada</a:t>
            </a:r>
            <a:r>
              <a:rPr lang="en-US" b="1" dirty="0" smtClean="0"/>
              <a:t>, Clan </a:t>
            </a:r>
            <a:r>
              <a:rPr lang="en-US" b="1" dirty="0"/>
              <a:t>80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1) </a:t>
            </a:r>
            <a:r>
              <a:rPr lang="en-US" dirty="0" err="1"/>
              <a:t>Zabranjen</a:t>
            </a:r>
            <a:r>
              <a:rPr lang="en-US" dirty="0"/>
              <a:t> je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opasnog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2) </a:t>
            </a:r>
            <a:r>
              <a:rPr lang="en-US" dirty="0" err="1"/>
              <a:t>Zabranjen</a:t>
            </a:r>
            <a:r>
              <a:rPr lang="en-US" dirty="0"/>
              <a:t> je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neopasnog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odstranjivanja</a:t>
            </a:r>
            <a:r>
              <a:rPr lang="en-US" dirty="0"/>
              <a:t> i </a:t>
            </a:r>
            <a:r>
              <a:rPr lang="en-US" dirty="0" err="1"/>
              <a:t>korišcenja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gorivo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nacin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.</a:t>
            </a:r>
          </a:p>
          <a:p>
            <a:pPr algn="ctr"/>
            <a:r>
              <a:rPr lang="en-US" b="1" dirty="0" err="1"/>
              <a:t>Dozvola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uvoz</a:t>
            </a:r>
            <a:r>
              <a:rPr lang="en-US" b="1" dirty="0"/>
              <a:t>, </a:t>
            </a:r>
            <a:r>
              <a:rPr lang="en-US" b="1" dirty="0" err="1"/>
              <a:t>izvoz</a:t>
            </a:r>
            <a:r>
              <a:rPr lang="en-US" b="1" dirty="0"/>
              <a:t> i </a:t>
            </a:r>
            <a:r>
              <a:rPr lang="en-US" b="1" dirty="0" err="1"/>
              <a:t>tranzit</a:t>
            </a:r>
            <a:r>
              <a:rPr lang="en-US" b="1" dirty="0"/>
              <a:t> </a:t>
            </a:r>
            <a:r>
              <a:rPr lang="en-US" b="1" dirty="0" err="1" smtClean="0"/>
              <a:t>otpada</a:t>
            </a:r>
            <a:r>
              <a:rPr lang="en-US" b="1" dirty="0" smtClean="0"/>
              <a:t>, Clan </a:t>
            </a:r>
            <a:r>
              <a:rPr lang="en-US" b="1" dirty="0"/>
              <a:t>81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1) </a:t>
            </a:r>
            <a:r>
              <a:rPr lang="en-US" dirty="0" err="1"/>
              <a:t>Uvoz</a:t>
            </a:r>
            <a:r>
              <a:rPr lang="en-US" dirty="0"/>
              <a:t> i </a:t>
            </a:r>
            <a:r>
              <a:rPr lang="en-US" dirty="0" err="1"/>
              <a:t>tranzit</a:t>
            </a:r>
            <a:r>
              <a:rPr lang="en-US" dirty="0"/>
              <a:t> </a:t>
            </a:r>
            <a:r>
              <a:rPr lang="en-US" dirty="0" err="1"/>
              <a:t>neopasnog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preduzetnika</a:t>
            </a:r>
            <a:r>
              <a:rPr lang="en-US" dirty="0"/>
              <a:t>,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2) </a:t>
            </a:r>
            <a:r>
              <a:rPr lang="en-US" dirty="0" err="1"/>
              <a:t>Izvoz</a:t>
            </a:r>
            <a:r>
              <a:rPr lang="en-US" dirty="0"/>
              <a:t> i </a:t>
            </a:r>
            <a:r>
              <a:rPr lang="en-US" dirty="0" err="1"/>
              <a:t>tranzit</a:t>
            </a:r>
            <a:r>
              <a:rPr lang="en-US" dirty="0"/>
              <a:t> </a:t>
            </a:r>
            <a:r>
              <a:rPr lang="en-US" dirty="0" err="1"/>
              <a:t>opasnog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preduzetnika</a:t>
            </a:r>
            <a:r>
              <a:rPr lang="en-US" dirty="0"/>
              <a:t>,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3)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st.</a:t>
            </a:r>
            <a:r>
              <a:rPr lang="en-US" dirty="0"/>
              <a:t> 1 i 2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clana</a:t>
            </a:r>
            <a:r>
              <a:rPr lang="en-US" dirty="0"/>
              <a:t> </a:t>
            </a:r>
            <a:r>
              <a:rPr lang="en-US" dirty="0" err="1"/>
              <a:t>upisuju</a:t>
            </a:r>
            <a:r>
              <a:rPr lang="en-US" dirty="0"/>
              <a:t> se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(</a:t>
            </a:r>
            <a:r>
              <a:rPr lang="en-US" dirty="0"/>
              <a:t>4) </a:t>
            </a:r>
            <a:r>
              <a:rPr lang="en-US" dirty="0" err="1"/>
              <a:t>Bliži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dozvole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st.</a:t>
            </a:r>
            <a:r>
              <a:rPr lang="en-US" dirty="0"/>
              <a:t> </a:t>
            </a:r>
            <a:r>
              <a:rPr lang="en-US" dirty="0" smtClean="0"/>
              <a:t>1 i </a:t>
            </a:r>
            <a:r>
              <a:rPr lang="en-US" dirty="0"/>
              <a:t>2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clana</a:t>
            </a:r>
            <a:r>
              <a:rPr lang="en-US" dirty="0"/>
              <a:t>,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klasifikacije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i </a:t>
            </a:r>
            <a:r>
              <a:rPr lang="en-US" dirty="0" err="1"/>
              <a:t>sadržaj</a:t>
            </a:r>
            <a:r>
              <a:rPr lang="en-US" dirty="0"/>
              <a:t> i </a:t>
            </a:r>
            <a:r>
              <a:rPr lang="en-US" dirty="0" err="1"/>
              <a:t>nacin</a:t>
            </a:r>
            <a:r>
              <a:rPr lang="en-US" dirty="0"/>
              <a:t> </a:t>
            </a:r>
            <a:r>
              <a:rPr lang="en-US" dirty="0" err="1" smtClean="0"/>
              <a:t>vodjenja</a:t>
            </a:r>
            <a:r>
              <a:rPr lang="en-US" dirty="0" smtClean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stava</a:t>
            </a:r>
            <a:r>
              <a:rPr lang="en-US" dirty="0"/>
              <a:t> 3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 smtClean="0"/>
              <a:t>clana</a:t>
            </a:r>
            <a:r>
              <a:rPr lang="en-US" dirty="0" smtClean="0"/>
              <a:t> </a:t>
            </a:r>
            <a:r>
              <a:rPr lang="en-US" dirty="0" err="1" smtClean="0"/>
              <a:t>uredjuje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propisom</a:t>
            </a:r>
            <a:r>
              <a:rPr lang="en-US" dirty="0"/>
              <a:t> </a:t>
            </a:r>
            <a:r>
              <a:rPr lang="en-US" dirty="0" err="1"/>
              <a:t>Ministarstva</a:t>
            </a:r>
            <a:r>
              <a:rPr lang="en-US" dirty="0" smtClean="0"/>
              <a:t>.</a:t>
            </a:r>
          </a:p>
          <a:p>
            <a:r>
              <a:rPr lang="en-US" dirty="0"/>
              <a:t>P R A V I L N I K  O  BLIŽEM SADRŽAJU DOKUMENTACIJE KOJA SE PODNOSI UZ ZAHTJEV ZA IZDAVANJE DOZVOLE ZA UVOZ, IZVOZ I TRANZIT OTPADA, KAO I LISTI KLASIFIKACIJE OTPADA</a:t>
            </a:r>
          </a:p>
          <a:p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uvoz</a:t>
            </a:r>
            <a:r>
              <a:rPr lang="en-US" dirty="0"/>
              <a:t>, </a:t>
            </a:r>
            <a:r>
              <a:rPr lang="en-US" dirty="0" err="1"/>
              <a:t>izvoz</a:t>
            </a:r>
            <a:r>
              <a:rPr lang="en-US" dirty="0"/>
              <a:t> i </a:t>
            </a:r>
            <a:r>
              <a:rPr lang="en-US" dirty="0" err="1"/>
              <a:t>tranzit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klasifikacije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885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Bazelska Konvencija o kontroli prekograničnog kretanja opasnih otpada i njihovom odlaganju</vt:lpstr>
      <vt:lpstr>Bazelska konvencija i njena pozadina</vt:lpstr>
      <vt:lpstr>Bazelska konvencija</vt:lpstr>
      <vt:lpstr>Crna Gora </vt:lpstr>
      <vt:lpstr>PowerPoint Presentation</vt:lpstr>
      <vt:lpstr>PowerPoint Presentation</vt:lpstr>
      <vt:lpstr>PowerPoint Presentation</vt:lpstr>
      <vt:lpstr>Ključni kontakti i web stranice</vt:lpstr>
      <vt:lpstr>Zakon o upravljanju otpadom</vt:lpstr>
      <vt:lpstr>EU propisi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Bazelska Konvencija o kontroli prekograničnog prometa opasnog otpada i njegovog odlaganja</dc:title>
  <dc:creator>User</dc:creator>
  <cp:lastModifiedBy>User</cp:lastModifiedBy>
  <cp:revision>21</cp:revision>
  <dcterms:created xsi:type="dcterms:W3CDTF">2014-04-23T09:09:57Z</dcterms:created>
  <dcterms:modified xsi:type="dcterms:W3CDTF">2014-04-24T08:53:51Z</dcterms:modified>
</cp:coreProperties>
</file>